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71" r:id="rId3"/>
    <p:sldId id="283" r:id="rId4"/>
    <p:sldId id="284" r:id="rId5"/>
    <p:sldId id="285" r:id="rId6"/>
    <p:sldId id="265" r:id="rId7"/>
    <p:sldId id="263" r:id="rId8"/>
    <p:sldId id="287" r:id="rId9"/>
    <p:sldId id="264" r:id="rId10"/>
    <p:sldId id="272" r:id="rId11"/>
    <p:sldId id="260" r:id="rId12"/>
    <p:sldId id="261" r:id="rId13"/>
    <p:sldId id="280" r:id="rId14"/>
    <p:sldId id="281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0B2C"/>
    <a:srgbClr val="FF99FF"/>
    <a:srgbClr val="F9ADBF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C8B6-2F98-4C7B-AA06-5ADF47E08DDA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563-DE8B-4920-BA75-0B9DE4783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C8B6-2F98-4C7B-AA06-5ADF47E08DDA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563-DE8B-4920-BA75-0B9DE4783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C8B6-2F98-4C7B-AA06-5ADF47E08DDA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563-DE8B-4920-BA75-0B9DE4783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C8B6-2F98-4C7B-AA06-5ADF47E08DDA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563-DE8B-4920-BA75-0B9DE4783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C8B6-2F98-4C7B-AA06-5ADF47E08DDA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563-DE8B-4920-BA75-0B9DE4783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C8B6-2F98-4C7B-AA06-5ADF47E08DDA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563-DE8B-4920-BA75-0B9DE4783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C8B6-2F98-4C7B-AA06-5ADF47E08DDA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563-DE8B-4920-BA75-0B9DE4783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C8B6-2F98-4C7B-AA06-5ADF47E08DDA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563-DE8B-4920-BA75-0B9DE4783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C8B6-2F98-4C7B-AA06-5ADF47E08DDA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563-DE8B-4920-BA75-0B9DE4783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C8B6-2F98-4C7B-AA06-5ADF47E08DDA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563-DE8B-4920-BA75-0B9DE4783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2C8B6-2F98-4C7B-AA06-5ADF47E08DDA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AC563-DE8B-4920-BA75-0B9DE4783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2C8B6-2F98-4C7B-AA06-5ADF47E08DDA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AC563-DE8B-4920-BA75-0B9DE4783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9727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31640" y="1196752"/>
            <a:ext cx="56166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950B2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«ВЕЛИКИЙ, МОГУЧИЙ,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950B2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ПРАВДИВЫЙ И СВОБОДНЫЙ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950B2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РУССКИЙ ЯЗЫК»</a:t>
            </a:r>
            <a:endParaRPr lang="ru-RU" sz="4400" b="1" dirty="0">
              <a:ln w="11430"/>
              <a:solidFill>
                <a:srgbClr val="950B2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6390" name="Picture 6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3" y="188640"/>
            <a:ext cx="2483767" cy="316835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860032" y="4653136"/>
            <a:ext cx="2736304" cy="792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94" name="Picture 10" descr="Picture backgroun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581128"/>
            <a:ext cx="2850929" cy="936104"/>
          </a:xfrm>
          <a:prstGeom prst="rect">
            <a:avLst/>
          </a:prstGeom>
          <a:noFill/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5580112" y="5733256"/>
            <a:ext cx="302433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Онлайн  – презентация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5796136" y="188640"/>
            <a:ext cx="22333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День русского языка</a:t>
            </a: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ok\Desktop\1610844255_23-p-foni-detyam-dlya-prezentatsii-po-literatur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6494" y="2656944"/>
            <a:ext cx="34563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Мероприятие приурочено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к рождению А. Пушкина – одной из самых значительных фигур, так называемого, золотого века. Александр Сергеевич считается автором современных литературных норм употребления слов,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 его произведения входят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в число мирового культурного наследия.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074" name="AutoShape 2" descr="https://mmedia.ozone.ru/multimedia/101632019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s://www.polaris.lv/wp-content/uploads/2019/06/97511.970-1-290x290.jpg"/>
          <p:cNvPicPr>
            <a:picLocks noChangeAspect="1" noChangeArrowheads="1"/>
          </p:cNvPicPr>
          <p:nvPr/>
        </p:nvPicPr>
        <p:blipFill>
          <a:blip r:embed="rId3" cstate="print"/>
          <a:srcRect l="20855" t="2607" r="19187" b="939"/>
          <a:stretch>
            <a:fillRect/>
          </a:stretch>
        </p:blipFill>
        <p:spPr bwMode="auto">
          <a:xfrm>
            <a:off x="4716016" y="3717032"/>
            <a:ext cx="1298090" cy="208823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080" name="Picture 8" descr="https://cdn.book24.ru/v2/ASE000000000829218/COVER/cover3d1__w6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60648"/>
            <a:ext cx="962288" cy="151216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082" name="Picture 10" descr="https://ozon-st.cdn.ngenix.net/multimedia/10243606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060848"/>
            <a:ext cx="1192932" cy="158417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088" name="Picture 16" descr="http://rusbuk.ru/uploads/books/714086/476648df2a385427909666025ab66338fffb8b8bMi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2708920"/>
            <a:ext cx="918497" cy="143132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092" name="Picture 20" descr="https://ozon-st.cdn.ngenix.net/multimedia/101144978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1844824"/>
            <a:ext cx="1258880" cy="1944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094" name="Picture 22" descr="https://img-gorod.ru/upload/iblock/bda/bdac0551f1061f500d4c63fc5af922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312" y="476672"/>
            <a:ext cx="1334548" cy="207981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096" name="Picture 24" descr="https://cdn.st100sp.com/cache_pictures/180092746/thumb3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3933056"/>
            <a:ext cx="1004270" cy="1578139"/>
          </a:xfrm>
          <a:prstGeom prst="rect">
            <a:avLst/>
          </a:prstGeom>
          <a:noFill/>
        </p:spPr>
      </p:pic>
      <p:pic>
        <p:nvPicPr>
          <p:cNvPr id="3098" name="Picture 26" descr="http://pushkin.ellink.ru/sborniki/images/mtr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16017" y="260648"/>
            <a:ext cx="1224136" cy="172819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3" name="Picture 2" descr="https://avatars.mds.yandex.net/get-pdb/1879838/6a36dc30-0954-4863-a659-e5e0c8249070/s1200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88640"/>
            <a:ext cx="2016223" cy="2016224"/>
          </a:xfrm>
          <a:prstGeom prst="rect">
            <a:avLst/>
          </a:prstGeom>
          <a:noFill/>
        </p:spPr>
      </p:pic>
      <p:pic>
        <p:nvPicPr>
          <p:cNvPr id="14" name="Picture 8" descr="https://sun9-43.userapi.com/c9805/u5870269/100340044/x_36242609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9F5DA"/>
              </a:clrFrom>
              <a:clrTo>
                <a:srgbClr val="F9F5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644169">
            <a:off x="953393" y="1562892"/>
            <a:ext cx="3312368" cy="855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ok\Desktop\1610844255_23-p-foni-detyam-dlya-prezentatsii-po-literatur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860032" y="1700808"/>
            <a:ext cx="33123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Главная задача праздника – сохранить национальное, культурное и духовное наследие России, поддержать дальнейшее развитие языка,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том числе и как средства международных коммуникаций, привить настоящую любовь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 родной речи широким слоям населения.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764704"/>
            <a:ext cx="30963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Cambria" pitchFamily="18" charset="0"/>
              </a:rPr>
              <a:t>«Да будет честь </a:t>
            </a:r>
          </a:p>
          <a:p>
            <a:pPr algn="ctr"/>
            <a:r>
              <a:rPr lang="ru-RU" sz="1600" b="1" i="1" dirty="0" smtClean="0">
                <a:latin typeface="Cambria" pitchFamily="18" charset="0"/>
              </a:rPr>
              <a:t>и слава нашему языку, который </a:t>
            </a:r>
          </a:p>
          <a:p>
            <a:pPr algn="ctr"/>
            <a:r>
              <a:rPr lang="ru-RU" sz="1600" b="1" i="1" dirty="0" smtClean="0">
                <a:latin typeface="Cambria" pitchFamily="18" charset="0"/>
              </a:rPr>
              <a:t>в самом родном богатстве своем, почти без всякого чуждого </a:t>
            </a:r>
            <a:r>
              <a:rPr lang="ru-RU" sz="1600" b="1" i="1" dirty="0" err="1" smtClean="0">
                <a:latin typeface="Cambria" pitchFamily="18" charset="0"/>
              </a:rPr>
              <a:t>примеса</a:t>
            </a:r>
            <a:r>
              <a:rPr lang="ru-RU" sz="1600" b="1" i="1" dirty="0" smtClean="0">
                <a:latin typeface="Cambria" pitchFamily="18" charset="0"/>
              </a:rPr>
              <a:t> течет, </a:t>
            </a:r>
          </a:p>
          <a:p>
            <a:pPr algn="ctr"/>
            <a:r>
              <a:rPr lang="ru-RU" sz="1600" b="1" i="1" dirty="0" smtClean="0">
                <a:latin typeface="Cambria" pitchFamily="18" charset="0"/>
              </a:rPr>
              <a:t>как гордая величественная река – </a:t>
            </a:r>
          </a:p>
          <a:p>
            <a:pPr algn="ctr"/>
            <a:r>
              <a:rPr lang="ru-RU" sz="1600" b="1" i="1" dirty="0" smtClean="0">
                <a:latin typeface="Cambria" pitchFamily="18" charset="0"/>
              </a:rPr>
              <a:t>шумит и гремит – </a:t>
            </a:r>
          </a:p>
          <a:p>
            <a:pPr algn="ctr"/>
            <a:r>
              <a:rPr lang="ru-RU" sz="1600" b="1" i="1" dirty="0" smtClean="0">
                <a:latin typeface="Cambria" pitchFamily="18" charset="0"/>
              </a:rPr>
              <a:t>и вдруг, если надобно, смягчается, журчит </a:t>
            </a:r>
          </a:p>
          <a:p>
            <a:pPr algn="ctr"/>
            <a:r>
              <a:rPr lang="ru-RU" sz="1600" b="1" i="1" dirty="0" smtClean="0">
                <a:latin typeface="Cambria" pitchFamily="18" charset="0"/>
              </a:rPr>
              <a:t>нежным ручейком </a:t>
            </a:r>
          </a:p>
          <a:p>
            <a:pPr algn="ctr"/>
            <a:r>
              <a:rPr lang="ru-RU" sz="1600" b="1" i="1" dirty="0" smtClean="0">
                <a:latin typeface="Cambria" pitchFamily="18" charset="0"/>
              </a:rPr>
              <a:t>и сладостно вливается </a:t>
            </a:r>
          </a:p>
          <a:p>
            <a:pPr algn="ctr"/>
            <a:r>
              <a:rPr lang="ru-RU" sz="1600" b="1" i="1" dirty="0" smtClean="0">
                <a:latin typeface="Cambria" pitchFamily="18" charset="0"/>
              </a:rPr>
              <a:t>в душу, образуя все меры, какие заключаются только в падении</a:t>
            </a:r>
          </a:p>
          <a:p>
            <a:pPr algn="ctr"/>
            <a:r>
              <a:rPr lang="ru-RU" sz="1600" b="1" i="1" dirty="0" smtClean="0">
                <a:latin typeface="Cambria" pitchFamily="18" charset="0"/>
              </a:rPr>
              <a:t> и возвышении </a:t>
            </a:r>
          </a:p>
          <a:p>
            <a:pPr algn="ctr"/>
            <a:r>
              <a:rPr lang="ru-RU" sz="1600" b="1" i="1" dirty="0" smtClean="0">
                <a:latin typeface="Cambria" pitchFamily="18" charset="0"/>
              </a:rPr>
              <a:t>человеческого голоса».</a:t>
            </a:r>
          </a:p>
          <a:p>
            <a:pPr algn="ctr"/>
            <a:endParaRPr lang="ru-RU" sz="1600" b="1" i="1" dirty="0" smtClean="0">
              <a:latin typeface="Cambria" pitchFamily="18" charset="0"/>
            </a:endParaRPr>
          </a:p>
          <a:p>
            <a:pPr algn="ctr"/>
            <a:r>
              <a:rPr lang="ru-RU" sz="1400" b="1" i="1" dirty="0" smtClean="0">
                <a:latin typeface="Cambria" pitchFamily="18" charset="0"/>
              </a:rPr>
              <a:t>          Н.М. Карамзин</a:t>
            </a:r>
            <a:endParaRPr lang="ru-RU" sz="1600" b="1" i="1" dirty="0" smtClean="0">
              <a:latin typeface="Cambria" pitchFamily="18" charset="0"/>
            </a:endParaRPr>
          </a:p>
          <a:p>
            <a:pPr algn="ctr"/>
            <a:endParaRPr lang="ru-RU" i="1" dirty="0"/>
          </a:p>
        </p:txBody>
      </p:sp>
      <p:pic>
        <p:nvPicPr>
          <p:cNvPr id="2050" name="Picture 2" descr="https://www.info-rm.com/upload/iblock/6ec/v_tsentralnom_arkhive_mordovii_nayden_unikalnyy_dokument_o_karamz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1062118" cy="1416157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2" name="Picture 2" descr="https://avatars.mds.yandex.net/get-pdb/1720502/0ee15267-ad74-4568-8744-5299527fe802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60648"/>
            <a:ext cx="1194867" cy="1480139"/>
          </a:xfrm>
          <a:prstGeom prst="rect">
            <a:avLst/>
          </a:prstGeom>
          <a:noFill/>
        </p:spPr>
      </p:pic>
      <p:pic>
        <p:nvPicPr>
          <p:cNvPr id="5126" name="Picture 6" descr="https://avatars.mds.yandex.net/get-zen_doc/114080/pub_5b1557278cb59a0797a5bda6_5b157baa714e9100a86ae978/scale_120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9000F"/>
              </a:clrFrom>
              <a:clrTo>
                <a:srgbClr val="D9000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76672"/>
            <a:ext cx="1662356" cy="11065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ok\Desktop\1610844255_23-p-foni-detyam-dlya-prezentatsii-po-literatur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33123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 этой целью в нашей стране проводятся различные культурные мероприятия: лекции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 известных исследователей языка, лингвистические конференции и форумы.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школах проходят олимпиады. К этой дате бывают приурочены выставки редких изданий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открытые чтения,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а начинающие и опытные писатели презентуют свои новые работы.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026" name="Picture 2" descr="https://iot.ru/upload/medialibrary/494/49424870ed682d54e52899b6138ae8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20688"/>
            <a:ext cx="3232272" cy="2304256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https://b1.culture.ru/c/678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284984"/>
            <a:ext cx="2448272" cy="1836860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ok\Desktop\1610844255_23-p-foni-detyam-dlya-prezentatsii-po-literatur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99592" y="3068960"/>
            <a:ext cx="324659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Cambria" pitchFamily="18" charset="0"/>
              </a:rPr>
              <a:t>«Берегите наш язык, наш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прекрасный русский язык,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этот клад, это достояние,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переданное нам нашими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предшественниками».</a:t>
            </a:r>
          </a:p>
          <a:p>
            <a:endParaRPr lang="ru-RU" i="1" dirty="0" smtClean="0"/>
          </a:p>
          <a:p>
            <a:r>
              <a:rPr lang="ru-RU" sz="1600" b="1" i="1" dirty="0" smtClean="0">
                <a:latin typeface="Cambria" pitchFamily="18" charset="0"/>
              </a:rPr>
              <a:t> </a:t>
            </a:r>
            <a:r>
              <a:rPr lang="ru-RU" sz="1600" b="1" i="1" dirty="0" smtClean="0">
                <a:latin typeface="Cambria" pitchFamily="18" charset="0"/>
              </a:rPr>
              <a:t>                      И.С</a:t>
            </a:r>
            <a:r>
              <a:rPr lang="ru-RU" sz="1600" b="1" i="1" dirty="0" smtClean="0">
                <a:latin typeface="Cambria" pitchFamily="18" charset="0"/>
              </a:rPr>
              <a:t>. Тургенев</a:t>
            </a:r>
            <a:endParaRPr lang="ru-RU" sz="1600" b="1" i="1" dirty="0">
              <a:latin typeface="Cambria" pitchFamily="18" charset="0"/>
            </a:endParaRPr>
          </a:p>
        </p:txBody>
      </p:sp>
      <p:pic>
        <p:nvPicPr>
          <p:cNvPr id="29700" name="Picture 4" descr="https://avatars.mds.yandex.net/get-pdb/1573009/2524bac7-d8ba-410b-8e37-00cc8a2a7e90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76672"/>
            <a:ext cx="1566174" cy="2088232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932040" y="548680"/>
            <a:ext cx="30243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  РУССКИЙ ЯЗЫК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Во дни сомнений, во дни тягостных  раздумий 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о судьбах моей родины, - ты один мне поддержка и опора, о великий, могучий,  правдивый 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и свободный русский язык! Не будь тебя –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 как не впасть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 в отчаяние при виде всего, что совершается дома?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Но нельзя верить, чтобы такой язык не был дан великому народу!</a:t>
            </a:r>
          </a:p>
          <a:p>
            <a:pPr algn="ctr"/>
            <a:endParaRPr lang="ru-RU" b="1" i="1" dirty="0" smtClean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ok\Desktop\1610844255_23-p-foni-detyam-dlya-prezentatsii-po-literatur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43608" y="3284984"/>
            <a:ext cx="326275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Cambria" pitchFamily="18" charset="0"/>
              </a:rPr>
              <a:t>«Русский язык настоящий, 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сильный, где нужно –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строгий, серьезный, 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где нужно –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страстный, 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где нужно – 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бойкий и живой».</a:t>
            </a:r>
          </a:p>
          <a:p>
            <a:endParaRPr lang="ru-RU" b="1" i="1" dirty="0" smtClean="0">
              <a:latin typeface="Cambria" pitchFamily="18" charset="0"/>
            </a:endParaRPr>
          </a:p>
          <a:p>
            <a:r>
              <a:rPr lang="ru-RU" b="1" i="1" dirty="0" smtClean="0">
                <a:latin typeface="Cambria" pitchFamily="18" charset="0"/>
              </a:rPr>
              <a:t>                      </a:t>
            </a:r>
            <a:r>
              <a:rPr lang="ru-RU" sz="1600" b="1" i="1" dirty="0" smtClean="0">
                <a:latin typeface="Cambria" pitchFamily="18" charset="0"/>
              </a:rPr>
              <a:t>Л. Н. Толстой</a:t>
            </a:r>
            <a:endParaRPr lang="ru-RU" sz="1600" b="1" i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60032" y="2492896"/>
            <a:ext cx="352308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i="1" dirty="0" smtClean="0">
                <a:latin typeface="Cambria" pitchFamily="18" charset="0"/>
              </a:rPr>
              <a:t>«Русский народ создал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 русский язык – яркий, как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радуга после весеннего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ливня, меткий, как стрелы,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певучий и богатый, 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задушевный, как песня 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над колыбелью. Что такое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Родина? Это весь народ.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Это его культура, его язык».</a:t>
            </a:r>
          </a:p>
          <a:p>
            <a:endParaRPr lang="ru-RU" b="1" i="1" dirty="0" smtClean="0">
              <a:latin typeface="Cambria" pitchFamily="18" charset="0"/>
            </a:endParaRPr>
          </a:p>
          <a:p>
            <a:r>
              <a:rPr lang="ru-RU" sz="1600" b="1" i="1" dirty="0" smtClean="0">
                <a:latin typeface="Cambria" pitchFamily="18" charset="0"/>
              </a:rPr>
              <a:t>                     А. Н. Толстой</a:t>
            </a:r>
          </a:p>
          <a:p>
            <a:endParaRPr lang="ru-RU" sz="1600" b="1" i="1" dirty="0" smtClean="0">
              <a:latin typeface="Cambria" pitchFamily="18" charset="0"/>
            </a:endParaRPr>
          </a:p>
          <a:p>
            <a:endParaRPr lang="ru-RU" b="1" i="1" dirty="0">
              <a:latin typeface="Cambria" pitchFamily="18" charset="0"/>
            </a:endParaRPr>
          </a:p>
        </p:txBody>
      </p:sp>
      <p:pic>
        <p:nvPicPr>
          <p:cNvPr id="2050" name="Picture 2" descr="https://fs3.fotoload.ru/f/0719/1564036349/d394ddda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76672"/>
            <a:ext cx="1635131" cy="2304256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https://4.bp.blogspot.com/-qBAxKNXkbWY/WlWIqERw7AI/AAAAAAAAA7s/gmlB9cl9Zs4ymZhwRLp9lNZFsBAg1JGXACLcBGAs/s400/1360403355_aleksey-nikolaevich-tolsto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6261" y="328261"/>
            <a:ext cx="1421985" cy="2060848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ok\Desktop\1610844255_23-p-foni-detyam-dlya-prezentatsii-po-literatur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20456039">
            <a:off x="1052062" y="2181628"/>
            <a:ext cx="31144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246812">
            <a:off x="4597904" y="2423606"/>
            <a:ext cx="39531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просмотр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ok\Desktop\1610844255_23-p-foni-detyam-dlya-prezentatsii-po-literatur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764704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6 ИЮНЯ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157192"/>
            <a:ext cx="380982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ПУШКИНСКИЙ ДЕНЬ РОССИИ</a:t>
            </a:r>
            <a:endParaRPr lang="ru-RU" sz="20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0152" y="476672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6 ИЮНЯ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2290" name="Picture 2" descr="https://avatars.mds.yandex.net/get-zen_doc/108399/pub_5d35c381a1b4f100ad6d6783_5d35c4dc80879d00b242986e/scale_1200"/>
          <p:cNvPicPr>
            <a:picLocks noChangeAspect="1" noChangeArrowheads="1"/>
          </p:cNvPicPr>
          <p:nvPr/>
        </p:nvPicPr>
        <p:blipFill>
          <a:blip r:embed="rId3" cstate="print"/>
          <a:srcRect l="19944" r="21884"/>
          <a:stretch>
            <a:fillRect/>
          </a:stretch>
        </p:blipFill>
        <p:spPr bwMode="auto">
          <a:xfrm>
            <a:off x="971600" y="1425120"/>
            <a:ext cx="2088232" cy="2147896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 descr="https://sun9-43.userapi.com/c9805/u5870269/100340044/x_362426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5DA"/>
              </a:clrFrom>
              <a:clrTo>
                <a:srgbClr val="F9F5D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03618">
            <a:off x="1097577" y="4085851"/>
            <a:ext cx="3312368" cy="8555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4048" y="1124744"/>
            <a:ext cx="310674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ДЕНЬ РУССКОГО ЯЗЫКА</a:t>
            </a:r>
            <a:endParaRPr lang="ru-RU" sz="20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1556792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Cambria" pitchFamily="18" charset="0"/>
              </a:rPr>
              <a:t>«Русский язык выразительный </a:t>
            </a:r>
          </a:p>
          <a:p>
            <a:r>
              <a:rPr lang="ru-RU" b="1" i="1" dirty="0" smtClean="0">
                <a:latin typeface="Cambria" pitchFamily="18" charset="0"/>
              </a:rPr>
              <a:t>и звучный, гибкий и мощный </a:t>
            </a:r>
          </a:p>
          <a:p>
            <a:r>
              <a:rPr lang="ru-RU" b="1" i="1" dirty="0" smtClean="0">
                <a:latin typeface="Cambria" pitchFamily="18" charset="0"/>
              </a:rPr>
              <a:t>в своих оборотах , и средствах, переимчивый и общительный </a:t>
            </a:r>
          </a:p>
          <a:p>
            <a:r>
              <a:rPr lang="ru-RU" b="1" i="1" dirty="0" smtClean="0">
                <a:latin typeface="Cambria" pitchFamily="18" charset="0"/>
              </a:rPr>
              <a:t>в своих отношениях к чужим языкам. Ему свойственна </a:t>
            </a:r>
          </a:p>
          <a:p>
            <a:r>
              <a:rPr lang="ru-RU" b="1" i="1" dirty="0" smtClean="0">
                <a:latin typeface="Cambria" pitchFamily="18" charset="0"/>
              </a:rPr>
              <a:t>величавая плавность, яркость, </a:t>
            </a:r>
          </a:p>
          <a:p>
            <a:r>
              <a:rPr lang="ru-RU" b="1" i="1" dirty="0" smtClean="0">
                <a:latin typeface="Cambria" pitchFamily="18" charset="0"/>
              </a:rPr>
              <a:t>простота и гармоническая</a:t>
            </a:r>
          </a:p>
          <a:p>
            <a:r>
              <a:rPr lang="ru-RU" b="1" i="1" dirty="0" smtClean="0">
                <a:latin typeface="Cambria" pitchFamily="18" charset="0"/>
              </a:rPr>
              <a:t>точность. Язык – это и есть народ!»</a:t>
            </a:r>
          </a:p>
          <a:p>
            <a:endParaRPr lang="ru-RU" b="1" i="1" dirty="0" smtClean="0">
              <a:latin typeface="Cambria" pitchFamily="18" charset="0"/>
            </a:endParaRPr>
          </a:p>
          <a:p>
            <a:r>
              <a:rPr lang="ru-RU" b="1" i="1" dirty="0" smtClean="0">
                <a:latin typeface="Cambria" pitchFamily="18" charset="0"/>
              </a:rPr>
              <a:t>                           </a:t>
            </a:r>
            <a:r>
              <a:rPr lang="ru-RU" b="1" i="1" dirty="0" smtClean="0">
                <a:latin typeface="Cambria" pitchFamily="18" charset="0"/>
              </a:rPr>
              <a:t> </a:t>
            </a:r>
            <a:r>
              <a:rPr lang="ru-RU" b="1" i="1" dirty="0" smtClean="0">
                <a:latin typeface="Cambria" pitchFamily="18" charset="0"/>
              </a:rPr>
              <a:t>А. С. Пушкин</a:t>
            </a:r>
            <a:endParaRPr lang="ru-RU" b="1" i="1" dirty="0">
              <a:latin typeface="Cambri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3645024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1799 – 1837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ok\Desktop\1610844255_23-p-foni-detyam-dlya-prezentatsii-po-literatur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8024" y="764704"/>
            <a:ext cx="36514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Русский язык — один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из восточнославянских языков, один из крупнейших языков мира, национальный язык русского народа, в том числе является самым распространённым из славянских языков и самый распространённый язык Европы.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844823"/>
            <a:ext cx="424847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mbria" pitchFamily="18" charset="0"/>
              </a:rPr>
              <a:t>Повелитель многих 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языков, язык российский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 не только обширностью мест, где он господствует, 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но купно собственным своим пространством 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и довольствием велик перед всеми в Европе. </a:t>
            </a:r>
          </a:p>
          <a:p>
            <a:pPr algn="ctr"/>
            <a:r>
              <a:rPr lang="ru-RU" b="1" dirty="0" smtClean="0">
                <a:latin typeface="Cambria" pitchFamily="18" charset="0"/>
              </a:rPr>
              <a:t>Язык, которым Российская держава великой части света повелевает, по </a:t>
            </a:r>
            <a:r>
              <a:rPr lang="ru-RU" b="1" dirty="0" smtClean="0">
                <a:latin typeface="Cambria" pitchFamily="18" charset="0"/>
              </a:rPr>
              <a:t>его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smtClean="0">
                <a:latin typeface="Cambria" pitchFamily="18" charset="0"/>
              </a:rPr>
              <a:t>могуществу имеет природное изобилие, красоту и силу, чем ни единому европейскому языку не уступает...»</a:t>
            </a:r>
          </a:p>
          <a:p>
            <a:pPr algn="ctr"/>
            <a:endParaRPr lang="ru-RU" b="1" dirty="0" smtClean="0">
              <a:latin typeface="Cambria" pitchFamily="18" charset="0"/>
            </a:endParaRPr>
          </a:p>
          <a:p>
            <a:pPr algn="ctr"/>
            <a:r>
              <a:rPr lang="ru-RU" sz="1600" b="1" i="1" dirty="0" smtClean="0">
                <a:latin typeface="Cambria" pitchFamily="18" charset="0"/>
              </a:rPr>
              <a:t>М.В. Ломоносов</a:t>
            </a:r>
            <a:br>
              <a:rPr lang="ru-RU" sz="1600" b="1" i="1" dirty="0" smtClean="0">
                <a:latin typeface="Cambria" pitchFamily="18" charset="0"/>
              </a:rPr>
            </a:br>
            <a:r>
              <a:rPr lang="ru-RU" b="1" i="1" dirty="0" smtClean="0">
                <a:latin typeface="Cambria" pitchFamily="18" charset="0"/>
              </a:rPr>
              <a:t/>
            </a:r>
            <a:br>
              <a:rPr lang="ru-RU" b="1" i="1" dirty="0" smtClean="0">
                <a:latin typeface="Cambria" pitchFamily="18" charset="0"/>
              </a:rPr>
            </a:br>
            <a:endParaRPr lang="ru-RU" b="1" i="1" dirty="0">
              <a:latin typeface="Cambria" pitchFamily="18" charset="0"/>
            </a:endParaRPr>
          </a:p>
        </p:txBody>
      </p:sp>
      <p:pic>
        <p:nvPicPr>
          <p:cNvPr id="7" name="Picture 4" descr="https://stihi.ru/pics/2019/02/12/4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04664"/>
            <a:ext cx="1230401" cy="1230401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6" descr="https://dontimes.ru/wp-content/uploads/2019/12/edinstvennyj-gosudarstvennyj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0A384"/>
              </a:clrFrom>
              <a:clrTo>
                <a:srgbClr val="D0A38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4365104"/>
            <a:ext cx="1728192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ok\Desktop\1610844255_23-p-foni-detyam-dlya-prezentatsii-po-literatur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764704"/>
            <a:ext cx="35283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Русский язык является </a:t>
            </a:r>
            <a:r>
              <a:rPr lang="ru-RU" b="1" dirty="0" smtClean="0">
                <a:solidFill>
                  <a:srgbClr val="950B2C"/>
                </a:solidFill>
                <a:latin typeface="Cambria" pitchFamily="18" charset="0"/>
              </a:rPr>
              <a:t>государственным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Белоруссии наряду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 белорусским, в Южной Осетии наряду с осетинским и в непризнанных Приднестровской Молдавской Республике наряду с молдавским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и украинским, в Донецкой Народной Республике наряду с украинским и Луганской Народной Республике наряду с украинским.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7650" name="AutoShape 2" descr="https://ak.picdn.net/shutterstock/videos/12792755/thumb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https://ak.picdn.net/shutterstock/videos/12792755/thumb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4" name="Picture 6" descr="http://katran.co.uk/media/k2/categories/1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980728"/>
            <a:ext cx="1624239" cy="1080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656" name="AutoShape 8" descr="https://ak1.picdn.net/shutterstock/videos/6752761/thumb/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https://upload.wikimedia.org/wikipedia/commons/thumb/d/d7/POL_O%C5%9Bno_Lubuskie_flag_%282007-2019%29.svg/200px-POL_O%C5%9Bno_Lubuskie_flag_%282007-2019%29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0" name="Picture 12" descr="https://thumbs.dreamstime.com/b/%D1%84%D0%BB%D0%B0%D0%B3-%D1%8E%D0%B6%D0%BD%D0%BE%D0%B9-%D0%BE%D1%81%D0%B5%D1%82%D0%B8%D0%B8-131899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5" y="1916832"/>
            <a:ext cx="1728192" cy="1078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62" name="Picture 14" descr="https://avatars.mds.yandex.net/get-pdb/1569924/a11275ee-981f-4e25-a85d-9c04e39f100a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1" y="332656"/>
            <a:ext cx="1656184" cy="1046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64" name="Picture 16" descr="https://mtdata.ru/u1/photoDDE5/20704378145-0/original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2636912"/>
            <a:ext cx="1817019" cy="1114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66" name="Picture 18" descr="https://dan-news.info/wp-content/uploads/2016/04/%D1%84%D0%BB%D0%B0%D0%B3-%D0%B4%D0%BD%D1%8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3356992"/>
            <a:ext cx="1656184" cy="1090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668" name="Picture 20" descr="https://www.vladtime.ru/uploads/posts/2014-10/1413983178_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4725144"/>
            <a:ext cx="1892693" cy="1182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ok\Desktop\1610844255_23-p-foni-detyam-dlya-prezentatsii-po-literatur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32040" y="548680"/>
            <a:ext cx="374441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Русский язык считается </a:t>
            </a:r>
            <a:r>
              <a:rPr lang="ru-RU" b="1" dirty="0" smtClean="0">
                <a:solidFill>
                  <a:srgbClr val="950B2C"/>
                </a:solidFill>
                <a:latin typeface="Cambria" pitchFamily="18" charset="0"/>
              </a:rPr>
              <a:t>официальным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языком государственных учреждений, но ниже государственного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 статусу в Казахстане, Киргизии и в частично признанной Республике Абхазия. В Армении, Польше, некоторых административных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единицах Молдавии (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Гагаузия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), Норвегии (Шпицберген), Румынии русский признан одним из</a:t>
            </a:r>
            <a:r>
              <a:rPr lang="ru-RU" b="1" dirty="0" smtClean="0">
                <a:latin typeface="Cambria" pitchFamily="18" charset="0"/>
              </a:rPr>
              <a:t> </a:t>
            </a:r>
            <a:r>
              <a:rPr lang="ru-RU" b="1" dirty="0" smtClean="0">
                <a:solidFill>
                  <a:srgbClr val="950B2C"/>
                </a:solidFill>
                <a:latin typeface="Cambria" pitchFamily="18" charset="0"/>
              </a:rPr>
              <a:t>региональных официальных языков или одним из языков национальных меньшинств</a:t>
            </a:r>
            <a:r>
              <a:rPr lang="ru-RU" sz="2400" b="1" dirty="0" smtClean="0">
                <a:solidFill>
                  <a:srgbClr val="950B2C"/>
                </a:solidFill>
                <a:latin typeface="Cambria" pitchFamily="18" charset="0"/>
              </a:rPr>
              <a:t>. </a:t>
            </a:r>
            <a:endParaRPr lang="ru-RU" sz="2400" b="1" dirty="0">
              <a:solidFill>
                <a:srgbClr val="950B2C"/>
              </a:solidFill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924944"/>
            <a:ext cx="28803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Cambria" pitchFamily="18" charset="0"/>
              </a:rPr>
              <a:t>«Русский язык в умелых руках и опытных устах – красив, певуч, выразителен, гибок, послушен, ловок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 </a:t>
            </a:r>
            <a:r>
              <a:rPr lang="ru-RU" b="1" dirty="0" smtClean="0">
                <a:latin typeface="Cambria" pitchFamily="18" charset="0"/>
              </a:rPr>
              <a:t>и </a:t>
            </a:r>
            <a:r>
              <a:rPr lang="ru-RU" b="1" i="1" dirty="0" smtClean="0">
                <a:latin typeface="Cambria" pitchFamily="18" charset="0"/>
              </a:rPr>
              <a:t>вместителен».</a:t>
            </a:r>
          </a:p>
          <a:p>
            <a:pPr algn="ctr"/>
            <a:endParaRPr lang="ru-RU" b="1" i="1" dirty="0" smtClean="0">
              <a:latin typeface="Cambria" pitchFamily="18" charset="0"/>
            </a:endParaRPr>
          </a:p>
          <a:p>
            <a:pPr algn="ctr"/>
            <a:r>
              <a:rPr lang="ru-RU" sz="1600" b="1" i="1" dirty="0" smtClean="0">
                <a:latin typeface="Cambria" pitchFamily="18" charset="0"/>
              </a:rPr>
              <a:t>                   А. И. Куприн</a:t>
            </a:r>
            <a:endParaRPr lang="ru-RU" sz="1600" b="1" i="1" dirty="0">
              <a:latin typeface="Cambria" pitchFamily="18" charset="0"/>
            </a:endParaRPr>
          </a:p>
        </p:txBody>
      </p:sp>
      <p:pic>
        <p:nvPicPr>
          <p:cNvPr id="6" name="Picture 2" descr="https://avatars.mds.yandex.net/get-pdb/1684402/fd858b81-f40c-460e-a8c6-5afbacbc7864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1384" y="595983"/>
            <a:ext cx="1443596" cy="2016223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ok\Desktop\1610844255_23-p-foni-detyam-dlya-prezentatsii-po-literatur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2060848"/>
            <a:ext cx="3672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2010 году ООН разработала программу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поддержке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развитию языкового многообразия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 Согласно ей были введены праздники для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каждого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из официальных языков организации. </a:t>
            </a:r>
            <a:endParaRPr lang="ru-RU" sz="16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indent="457200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Среди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них, само собой разумеется, оказался и русский.</a:t>
            </a:r>
          </a:p>
          <a:p>
            <a:pPr indent="457200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В качестве памятной даты было решено оставить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6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июня. А год спустя президент России специальным указом учредил День русского языка в России.</a:t>
            </a:r>
            <a:endParaRPr lang="ru-RU" sz="16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9218" name="Picture 2" descr="https://pbs.twimg.com/media/DKJmP2fX0AAm0FR.jpg:lar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32656"/>
            <a:ext cx="1584176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https://avatars.mds.yandex.net/get-pdb/1581559/9df3fb1d-9760-4192-be96-5c2b41eec853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068960"/>
            <a:ext cx="2735481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2" name="AutoShape 6" descr="https://stihi.ru/pics/2015/01/02/1063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https://avatars.mds.yandex.net/get-pdb/2369006/b41023de-1fcc-4012-aa03-114d1fa0d2f3/s37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6F0"/>
              </a:clrFrom>
              <a:clrTo>
                <a:srgbClr val="FBF6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404664"/>
            <a:ext cx="1507257" cy="2092093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419872" y="692696"/>
            <a:ext cx="724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950B2C"/>
                </a:solidFill>
                <a:latin typeface="Cambria" pitchFamily="18" charset="0"/>
              </a:rPr>
              <a:t>ООН</a:t>
            </a:r>
            <a:endParaRPr lang="ru-RU" sz="2000" b="1" dirty="0">
              <a:solidFill>
                <a:srgbClr val="950B2C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C:\Users\ok\Desktop\1610844255_23-p-foni-detyam-dlya-prezentatsii-po-literatur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860032" y="1052736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День русского языка отмечается ежегодно 6 июня. В Российской Федерации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он закреплен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 официальном уровне Указом Президента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 06.06.2011 года № 705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«О Дне русского языка».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5091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11266" name="Picture 2" descr="http://myvl.ru/uploads/images/00/11/95/2012/06/06/b7a647.jpg"/>
          <p:cNvPicPr>
            <a:picLocks noChangeAspect="1" noChangeArrowheads="1"/>
          </p:cNvPicPr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971600" y="548680"/>
            <a:ext cx="3206811" cy="4536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Users\ok\Desktop\1610844255_23-p-foni-detyam-dlya-prezentatsii-po-literatur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3001020"/>
            <a:ext cx="38164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Русский — международный космический язык: его изучение является обязательным для космонавтов, отправляющихся на Международную космическую станцию.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556792"/>
            <a:ext cx="3672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Русский язык имел еще два названия помимо современного: российский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великорусский.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644" y="5075493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Многие слова, которые мы часто употребляем в речи, выдумали писатели.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Блок-схема: типовой процесс 7"/>
          <p:cNvSpPr/>
          <p:nvPr/>
        </p:nvSpPr>
        <p:spPr>
          <a:xfrm>
            <a:off x="899592" y="620688"/>
            <a:ext cx="3168352" cy="612648"/>
          </a:xfrm>
          <a:prstGeom prst="flowChartPredefined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50B2C"/>
                </a:solidFill>
                <a:latin typeface="Cambria" pitchFamily="18" charset="0"/>
              </a:rPr>
              <a:t>ИНТЕРЕСНЫЕ ФАКТЫ</a:t>
            </a:r>
            <a:endParaRPr lang="ru-RU" b="1" dirty="0">
              <a:solidFill>
                <a:srgbClr val="950B2C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0" y="1556792"/>
            <a:ext cx="316835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Cambria" pitchFamily="18" charset="0"/>
              </a:rPr>
              <a:t>«Русский язык – это средство общения 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и взаимопонимания.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Русский язык – это один 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из богатейших языков 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в мире.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Таких метафор, сравнений,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эпитетов, образов нет 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ни в одном языке мира. 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А мы на  этом языке говорим, чувствуем,</a:t>
            </a:r>
          </a:p>
          <a:p>
            <a:pPr algn="ctr"/>
            <a:r>
              <a:rPr lang="ru-RU" b="1" i="1" dirty="0" smtClean="0">
                <a:latin typeface="Cambria" pitchFamily="18" charset="0"/>
              </a:rPr>
              <a:t>объясняемся в любви»</a:t>
            </a:r>
          </a:p>
          <a:p>
            <a:pPr algn="ctr"/>
            <a:endParaRPr lang="ru-RU" b="1" i="1" dirty="0" smtClean="0">
              <a:latin typeface="Cambria" pitchFamily="18" charset="0"/>
            </a:endParaRPr>
          </a:p>
          <a:p>
            <a:pPr algn="ctr"/>
            <a:r>
              <a:rPr lang="ru-RU" sz="1600" b="1" i="1" dirty="0" smtClean="0">
                <a:latin typeface="Cambria" pitchFamily="18" charset="0"/>
              </a:rPr>
              <a:t>С. Безруков</a:t>
            </a:r>
          </a:p>
          <a:p>
            <a:pPr algn="ctr"/>
            <a:endParaRPr lang="ru-RU" b="1" dirty="0">
              <a:latin typeface="Cambria" pitchFamily="18" charset="0"/>
            </a:endParaRPr>
          </a:p>
        </p:txBody>
      </p:sp>
      <p:pic>
        <p:nvPicPr>
          <p:cNvPr id="14338" name="Picture 2" descr="https://krot.info/uploads/posts/2019-09/1569255927_sergej-bezrukov-60.jpg"/>
          <p:cNvPicPr>
            <a:picLocks noChangeAspect="1" noChangeArrowheads="1"/>
          </p:cNvPicPr>
          <p:nvPr/>
        </p:nvPicPr>
        <p:blipFill>
          <a:blip r:embed="rId3" cstate="print"/>
          <a:srcRect l="19014" r="9156"/>
          <a:stretch>
            <a:fillRect/>
          </a:stretch>
        </p:blipFill>
        <p:spPr bwMode="auto">
          <a:xfrm>
            <a:off x="7452320" y="260648"/>
            <a:ext cx="1341817" cy="1305101"/>
          </a:xfrm>
          <a:prstGeom prst="rect">
            <a:avLst/>
          </a:prstGeom>
          <a:ln w="889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C:\Users\ok\Desktop\1610844255_23-p-foni-detyam-dlya-prezentatsii-po-literatur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1052736"/>
            <a:ext cx="38164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 торжествам имеют отношение все, кто связан с изучением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передачей знаний о речи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и письменности. Среди них - исследователи, учителя литературы, русского языка, сотрудники библиотек. Праздник считают своим преподаватели, студенты, аспиранты филологических факультетов высших учебных заведений. В мероприятии принимают участие все, кто получил соответствующее образование, увлекается письменностью.</a:t>
            </a:r>
          </a:p>
        </p:txBody>
      </p:sp>
      <p:pic>
        <p:nvPicPr>
          <p:cNvPr id="7170" name="Picture 2" descr="https://img11.postila.ru/data/bc/fe/66/b8/bcfe66b8a45d4da49d6f4af3a8d7e102061b8c2a39a0989d33462aaa74d3507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6F5"/>
              </a:clrFrom>
              <a:clrTo>
                <a:srgbClr val="FAF6F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1700808"/>
            <a:ext cx="3395870" cy="2546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</TotalTime>
  <Words>936</Words>
  <Application>Microsoft Office PowerPoint</Application>
  <PresentationFormat>Экран (4:3)</PresentationFormat>
  <Paragraphs>130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ok</cp:lastModifiedBy>
  <cp:revision>94</cp:revision>
  <dcterms:created xsi:type="dcterms:W3CDTF">2020-05-19T13:22:20Z</dcterms:created>
  <dcterms:modified xsi:type="dcterms:W3CDTF">2024-06-03T08:45:25Z</dcterms:modified>
</cp:coreProperties>
</file>