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2" r:id="rId13"/>
    <p:sldId id="273" r:id="rId14"/>
    <p:sldId id="259" r:id="rId1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8" y="-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991" y="315214"/>
            <a:ext cx="8011159" cy="1260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612" y="1571625"/>
            <a:ext cx="7047230" cy="429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ivanpobeda/view/146264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fotki.yandex.ru/users/ivanpobeda/view/14624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Подвиг всего народа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179576"/>
            <a:ext cx="434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тот же день была объявлена </a:t>
            </a:r>
            <a:r>
              <a:rPr lang="ru-RU" sz="2400" b="1" dirty="0"/>
              <a:t>всеобщая </a:t>
            </a:r>
            <a:r>
              <a:rPr lang="ru-RU" sz="2400" b="1" dirty="0" smtClean="0"/>
              <a:t>мобилизация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b="1" dirty="0"/>
              <a:t>23 июня</a:t>
            </a:r>
            <a:r>
              <a:rPr lang="ru-RU" sz="2400" dirty="0"/>
              <a:t> создана Ставка Главного </a:t>
            </a:r>
            <a:r>
              <a:rPr lang="ru-RU" sz="2400" dirty="0" smtClean="0"/>
              <a:t>командования.</a:t>
            </a:r>
            <a:endParaRPr lang="ru-RU" sz="2400" dirty="0"/>
          </a:p>
          <a:p>
            <a:pPr algn="just"/>
            <a:r>
              <a:rPr lang="ru-RU" sz="2400" b="1" dirty="0"/>
              <a:t>30 июня</a:t>
            </a:r>
            <a:r>
              <a:rPr lang="ru-RU" sz="2400" dirty="0"/>
              <a:t> — Государственный комитет обороны, сосредоточивший всю власть в </a:t>
            </a:r>
            <a:r>
              <a:rPr lang="ru-RU" sz="2400" dirty="0" smtClean="0"/>
              <a:t>стране.</a:t>
            </a:r>
            <a:endParaRPr lang="ru-RU" sz="2400" dirty="0"/>
          </a:p>
          <a:p>
            <a:pPr algn="just"/>
            <a:r>
              <a:rPr lang="ru-RU" sz="2400" dirty="0"/>
              <a:t>На защиту Родины поднялись миллионы людей — от солдат на фронте до рабочих в тылу.</a:t>
            </a:r>
          </a:p>
        </p:txBody>
      </p:sp>
      <p:pic>
        <p:nvPicPr>
          <p:cNvPr id="5" name="Picture 6" descr="Фотографии Великой Отечественной Войны: 41-й год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47743"/>
            <a:ext cx="4419600" cy="2705083"/>
          </a:xfrm>
          <a:prstGeom prst="rect">
            <a:avLst/>
          </a:prstGeom>
          <a:noFill/>
        </p:spPr>
      </p:pic>
      <p:pic>
        <p:nvPicPr>
          <p:cNvPr id="7" name="Picture 4" descr="Фотографии Великой Отечественной Войны: 41-й год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990599"/>
            <a:ext cx="4419600" cy="2951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e1c76d1c7efe7810083bab8f2ef4e94c308f197f-849753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 b="8100"/>
          <a:stretch/>
        </p:blipFill>
        <p:spPr bwMode="auto">
          <a:xfrm>
            <a:off x="198120" y="164591"/>
            <a:ext cx="8793480" cy="32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58aac2a028a579e9d80ee575a442a90048400911-818514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3742944"/>
            <a:ext cx="5589778" cy="29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5a961c1c20a7059290e990534201a3b8068cbd44-16438308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1500" r="592" b="19400"/>
          <a:stretch/>
        </p:blipFill>
        <p:spPr bwMode="auto">
          <a:xfrm>
            <a:off x="5854700" y="3733801"/>
            <a:ext cx="3155188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Цена войны</a:t>
            </a:r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43712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Помним… Скорбим…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8382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22 июня в России отмечается День памяти и </a:t>
            </a:r>
            <a:r>
              <a:rPr lang="ru-RU" sz="3200" b="1" dirty="0" smtClean="0"/>
              <a:t>скорби.</a:t>
            </a:r>
            <a:endParaRPr lang="ru-RU" sz="3200" b="1" dirty="0"/>
          </a:p>
          <a:p>
            <a:pPr algn="ctr"/>
            <a:r>
              <a:rPr lang="ru-RU" sz="3200" b="1" dirty="0"/>
              <a:t>Это один из самых печальных дней в истории </a:t>
            </a:r>
            <a:r>
              <a:rPr lang="ru-RU" sz="3200" b="1" dirty="0" smtClean="0"/>
              <a:t>страны.</a:t>
            </a:r>
            <a:endParaRPr lang="ru-RU" sz="3200" b="1" dirty="0"/>
          </a:p>
          <a:p>
            <a:pPr algn="ctr"/>
            <a:r>
              <a:rPr lang="ru-RU" sz="3200" b="1" dirty="0"/>
              <a:t>Мы склоняем головы перед подвигом павших и живых </a:t>
            </a:r>
            <a:r>
              <a:rPr lang="ru-RU" sz="3200" b="1" dirty="0" smtClean="0"/>
              <a:t>ветеранов.</a:t>
            </a:r>
            <a:endParaRPr lang="ru-RU" sz="3200" b="1" dirty="0"/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«Никто не забыт, ничто не забыто»</a:t>
            </a:r>
          </a:p>
        </p:txBody>
      </p:sp>
      <p:pic>
        <p:nvPicPr>
          <p:cNvPr id="5" name="object 2" descr="C:\Users\a.a.zenkovich.UNIVERSITY\Desktop\16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359342"/>
            <a:ext cx="5943600" cy="23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609600"/>
            <a:ext cx="6659880" cy="5024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34719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Прошла</a:t>
            </a:r>
            <a:r>
              <a:rPr sz="3200" b="1" i="1" spc="-5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война,</a:t>
            </a:r>
            <a:r>
              <a:rPr sz="3200" b="1" i="1" spc="-3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прошла</a:t>
            </a:r>
            <a:r>
              <a:rPr sz="3200" b="1" i="1" spc="-3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страда,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Но</a:t>
            </a:r>
            <a:r>
              <a:rPr sz="3200" b="1" i="1" spc="-9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боль</a:t>
            </a:r>
            <a:r>
              <a:rPr sz="3200" b="1" i="1" spc="-7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взывает</a:t>
            </a:r>
            <a:r>
              <a:rPr sz="3200" b="1" i="1" spc="-10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к</a:t>
            </a:r>
            <a:r>
              <a:rPr sz="3200" b="1" i="1" spc="-7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людям!</a:t>
            </a:r>
            <a:endParaRPr sz="3200" dirty="0">
              <a:latin typeface="Times New Roman"/>
              <a:cs typeface="Times New Roman"/>
            </a:endParaRPr>
          </a:p>
          <a:p>
            <a:pPr marL="12700" marR="2320290">
              <a:lnSpc>
                <a:spcPct val="100000"/>
              </a:lnSpc>
            </a:pP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Давайте,</a:t>
            </a:r>
            <a:r>
              <a:rPr sz="3200" b="1" i="1" spc="-8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люди,</a:t>
            </a:r>
            <a:r>
              <a:rPr sz="3200" b="1" i="1" spc="-7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никогда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Об</a:t>
            </a:r>
            <a:r>
              <a:rPr sz="3200" b="1" i="1" spc="-4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993300"/>
                </a:solidFill>
                <a:latin typeface="Times New Roman"/>
                <a:cs typeface="Times New Roman"/>
              </a:rPr>
              <a:t>этом</a:t>
            </a:r>
            <a:r>
              <a:rPr sz="3200" b="1" i="1" spc="-8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не</a:t>
            </a:r>
            <a:r>
              <a:rPr sz="3200" b="1" i="1" spc="-3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забудем!</a:t>
            </a:r>
            <a:endParaRPr sz="3200" dirty="0">
              <a:latin typeface="Times New Roman"/>
              <a:cs typeface="Times New Roman"/>
            </a:endParaRPr>
          </a:p>
          <a:p>
            <a:pPr marL="12700" marR="1550670">
              <a:lnSpc>
                <a:spcPct val="100000"/>
              </a:lnSpc>
            </a:pP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Затем</a:t>
            </a:r>
            <a:r>
              <a:rPr sz="3200" b="1" i="1" spc="-10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93300"/>
                </a:solidFill>
                <a:latin typeface="Times New Roman"/>
                <a:cs typeface="Times New Roman"/>
              </a:rPr>
              <a:t>–</a:t>
            </a:r>
            <a:r>
              <a:rPr sz="3200" b="1" spc="-7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чтоб</a:t>
            </a:r>
            <a:r>
              <a:rPr sz="3200" b="1" i="1" spc="-9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этого</a:t>
            </a:r>
            <a:r>
              <a:rPr sz="3200" b="1" i="1" spc="-10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забыть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Не</a:t>
            </a:r>
            <a:r>
              <a:rPr sz="3200" b="1" i="1" spc="-4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смели</a:t>
            </a:r>
            <a:r>
              <a:rPr sz="3200" b="1" i="1" spc="-7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поколения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Затем</a:t>
            </a:r>
            <a:r>
              <a:rPr sz="3200" b="1" i="1" spc="-9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93300"/>
                </a:solidFill>
                <a:latin typeface="Times New Roman"/>
                <a:cs typeface="Times New Roman"/>
              </a:rPr>
              <a:t>–</a:t>
            </a:r>
            <a:r>
              <a:rPr sz="3200" b="1" spc="-6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чтоб</a:t>
            </a:r>
            <a:r>
              <a:rPr sz="3200" b="1" i="1" spc="-8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нам</a:t>
            </a:r>
            <a:r>
              <a:rPr sz="3200" b="1" i="1" spc="-6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счастливо</a:t>
            </a:r>
            <a:r>
              <a:rPr sz="3200" b="1" i="1" spc="-9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жить,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А</a:t>
            </a:r>
            <a:r>
              <a:rPr sz="3200" b="1" i="1" spc="-2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счастье</a:t>
            </a:r>
            <a:r>
              <a:rPr sz="3200" b="1" i="1" spc="-5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93300"/>
                </a:solidFill>
                <a:latin typeface="Times New Roman"/>
                <a:cs typeface="Times New Roman"/>
              </a:rPr>
              <a:t>–</a:t>
            </a:r>
            <a:r>
              <a:rPr sz="3200" b="1" spc="-2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не</a:t>
            </a:r>
            <a:r>
              <a:rPr sz="3200" b="1" i="1" spc="-1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Times New Roman"/>
                <a:cs typeface="Times New Roman"/>
              </a:rPr>
              <a:t>в</a:t>
            </a:r>
            <a:r>
              <a:rPr sz="3200" b="1" i="1" spc="-1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забвенье!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268220">
              <a:lnSpc>
                <a:spcPct val="100000"/>
              </a:lnSpc>
            </a:pPr>
            <a:r>
              <a:rPr sz="3600" i="1" dirty="0">
                <a:solidFill>
                  <a:srgbClr val="993300"/>
                </a:solidFill>
                <a:latin typeface="Times New Roman"/>
                <a:cs typeface="Times New Roman"/>
              </a:rPr>
              <a:t>А.</a:t>
            </a:r>
            <a:r>
              <a:rPr sz="3600" i="1" spc="-12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Т.</a:t>
            </a:r>
            <a:r>
              <a:rPr sz="3600" i="1" spc="-12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993300"/>
                </a:solidFill>
                <a:latin typeface="Times New Roman"/>
                <a:cs typeface="Times New Roman"/>
              </a:rPr>
              <a:t>Твардовский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Users\a.a.zenkovich.UNIVERSITY\Desktop\33689513888_f3b5db7798_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4267200" cy="445465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70991" y="330834"/>
            <a:ext cx="80111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FF0000"/>
                </a:solidFill>
              </a:rPr>
              <a:t>22</a:t>
            </a:r>
            <a:r>
              <a:rPr sz="3600" i="0" spc="-40" dirty="0">
                <a:solidFill>
                  <a:srgbClr val="FF0000"/>
                </a:solidFill>
              </a:rPr>
              <a:t> </a:t>
            </a:r>
            <a:r>
              <a:rPr sz="3600" i="0" dirty="0" err="1">
                <a:solidFill>
                  <a:srgbClr val="FF0000"/>
                </a:solidFill>
              </a:rPr>
              <a:t>июня</a:t>
            </a:r>
            <a:r>
              <a:rPr sz="3600" i="0" spc="-20" dirty="0">
                <a:solidFill>
                  <a:srgbClr val="FF0000"/>
                </a:solidFill>
              </a:rPr>
              <a:t> </a:t>
            </a:r>
            <a:r>
              <a:rPr sz="3600" i="0" dirty="0" smtClean="0">
                <a:solidFill>
                  <a:srgbClr val="FF0000"/>
                </a:solidFill>
              </a:rPr>
              <a:t>8</a:t>
            </a:r>
            <a:r>
              <a:rPr lang="ru-RU" sz="3600" i="0" dirty="0" smtClean="0">
                <a:solidFill>
                  <a:srgbClr val="FF0000"/>
                </a:solidFill>
              </a:rPr>
              <a:t>5</a:t>
            </a:r>
            <a:r>
              <a:rPr sz="3600" i="0" spc="-15" dirty="0" smtClean="0">
                <a:solidFill>
                  <a:srgbClr val="FF0000"/>
                </a:solidFill>
              </a:rPr>
              <a:t> </a:t>
            </a:r>
            <a:r>
              <a:rPr sz="3600" i="0" dirty="0">
                <a:solidFill>
                  <a:srgbClr val="FF0000"/>
                </a:solidFill>
              </a:rPr>
              <a:t>лет</a:t>
            </a:r>
            <a:r>
              <a:rPr sz="3600" i="0" spc="-10" dirty="0">
                <a:solidFill>
                  <a:srgbClr val="FF0000"/>
                </a:solidFill>
              </a:rPr>
              <a:t> </a:t>
            </a:r>
            <a:r>
              <a:rPr sz="3600" i="0" dirty="0">
                <a:solidFill>
                  <a:srgbClr val="FF0000"/>
                </a:solidFill>
              </a:rPr>
              <a:t>со</a:t>
            </a:r>
            <a:r>
              <a:rPr sz="3600" i="0" spc="-10" dirty="0">
                <a:solidFill>
                  <a:srgbClr val="FF0000"/>
                </a:solidFill>
              </a:rPr>
              <a:t> </a:t>
            </a:r>
            <a:r>
              <a:rPr sz="3600" i="0" dirty="0" err="1">
                <a:solidFill>
                  <a:srgbClr val="FF0000"/>
                </a:solidFill>
              </a:rPr>
              <a:t>дня</a:t>
            </a:r>
            <a:r>
              <a:rPr sz="3600" i="0" spc="-10" dirty="0">
                <a:solidFill>
                  <a:srgbClr val="FF0000"/>
                </a:solidFill>
              </a:rPr>
              <a:t> </a:t>
            </a:r>
            <a:r>
              <a:rPr sz="3600" i="0" spc="-10" dirty="0" err="1" smtClean="0">
                <a:solidFill>
                  <a:srgbClr val="FF0000"/>
                </a:solidFill>
              </a:rPr>
              <a:t>начала</a:t>
            </a:r>
            <a:r>
              <a:rPr lang="ru-RU" sz="3600" i="0" spc="-10" dirty="0" smtClean="0">
                <a:solidFill>
                  <a:srgbClr val="FF0000"/>
                </a:solidFill>
              </a:rPr>
              <a:t/>
            </a:r>
            <a:br>
              <a:rPr lang="ru-RU" sz="3600" i="0" spc="-10" dirty="0" smtClean="0">
                <a:solidFill>
                  <a:srgbClr val="FF0000"/>
                </a:solidFill>
              </a:rPr>
            </a:br>
            <a:r>
              <a:rPr lang="ru-RU" sz="3600" i="0" spc="-10" dirty="0" smtClean="0">
                <a:solidFill>
                  <a:srgbClr val="FF0000"/>
                </a:solidFill>
              </a:rPr>
              <a:t>Великой Отечественной войны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2286000"/>
            <a:ext cx="8534400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80690" algn="ctr">
              <a:lnSpc>
                <a:spcPct val="100000"/>
              </a:lnSpc>
              <a:spcBef>
                <a:spcPts val="2915"/>
              </a:spcBef>
            </a:pPr>
            <a:r>
              <a:rPr lang="ru-RU" sz="2300" b="1" i="1" dirty="0"/>
              <a:t>«Тот самый длинный день в году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С его безоблачной погодой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Нам выдал общую беду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На всех, на все четыре года.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Она такой вдавила след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И стольких наземь положила,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Что двадцать лет и тридцать лет</a:t>
            </a:r>
            <a:r>
              <a:rPr lang="ru-RU" sz="2300" b="1" i="1" dirty="0" smtClean="0"/>
              <a:t/>
            </a:r>
            <a:br>
              <a:rPr lang="ru-RU" sz="2300" b="1" i="1" dirty="0" smtClean="0"/>
            </a:br>
            <a:r>
              <a:rPr lang="ru-RU" sz="2300" b="1" i="1" dirty="0"/>
              <a:t>Живым не верится, что живы…»</a:t>
            </a:r>
            <a:endParaRPr sz="23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81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0111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i="0" dirty="0" smtClean="0">
                <a:solidFill>
                  <a:srgbClr val="FF0000"/>
                </a:solidFill>
              </a:rPr>
              <a:t>Мирная жизнь накануне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264" y="736817"/>
            <a:ext cx="43251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Воскресное утро 22 июня 1941 года.</a:t>
            </a:r>
            <a:r>
              <a:rPr lang="ru-RU" sz="2300" dirty="0" smtClean="0"/>
              <a:t> Стояла тёплая, солнечная, безоблачная погода.</a:t>
            </a:r>
          </a:p>
          <a:p>
            <a:pPr algn="just"/>
            <a:r>
              <a:rPr lang="ru-RU" sz="2300" b="1" dirty="0" smtClean="0"/>
              <a:t>В школах гремели выпускные.</a:t>
            </a:r>
            <a:r>
              <a:rPr lang="ru-RU" sz="2300" dirty="0" smtClean="0"/>
              <a:t> Вчерашние школьники строили планы на будущее, не зная, что их жизнь разделится на «до» и «после».</a:t>
            </a:r>
            <a:endParaRPr lang="ru-RU" sz="2300" dirty="0"/>
          </a:p>
        </p:txBody>
      </p:sp>
      <p:pic>
        <p:nvPicPr>
          <p:cNvPr id="1026" name="Picture 2" descr="Великая Отечественная война. 1941 - 1945 гг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724400" y="990600"/>
            <a:ext cx="426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5b40b944a1689d21e4dccc1fae95da4977c8fbb-815951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9435"/>
            <a:ext cx="3914266" cy="23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3400" y="4374676"/>
            <a:ext cx="472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Московское радио</a:t>
            </a:r>
            <a:r>
              <a:rPr lang="ru-RU" sz="2300" dirty="0" smtClean="0"/>
              <a:t> передавало обычные воскресные программы и мирную музыку.</a:t>
            </a:r>
          </a:p>
          <a:p>
            <a:pPr algn="just"/>
            <a:r>
              <a:rPr lang="ru-RU" sz="2300" dirty="0" smtClean="0"/>
              <a:t>Люди жили обычной жизнью, веря, что война не коснётся их страны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9769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0111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Вероломное нападение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256" y="114300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300" b="1" dirty="0"/>
              <a:t>Дата и время:</a:t>
            </a:r>
            <a:r>
              <a:rPr lang="ru-RU" sz="2300" dirty="0"/>
              <a:t> 22 июня 1941 года, 4 часа </a:t>
            </a:r>
            <a:r>
              <a:rPr lang="ru-RU" sz="2300" dirty="0" smtClean="0"/>
              <a:t>утра.</a:t>
            </a:r>
            <a:endParaRPr lang="ru-RU" sz="2300" dirty="0"/>
          </a:p>
          <a:p>
            <a:pPr algn="just"/>
            <a:r>
              <a:rPr lang="ru-RU" sz="2300" b="1" dirty="0"/>
              <a:t>Событие:</a:t>
            </a:r>
            <a:r>
              <a:rPr lang="ru-RU" sz="2300" dirty="0"/>
              <a:t> Германия без объявления войны напала на Советский Союз, нарушив договор о </a:t>
            </a:r>
            <a:r>
              <a:rPr lang="ru-RU" sz="2300" dirty="0" smtClean="0"/>
              <a:t>ненападении.</a:t>
            </a:r>
            <a:endParaRPr lang="ru-RU" sz="2300" dirty="0"/>
          </a:p>
          <a:p>
            <a:pPr algn="just"/>
            <a:r>
              <a:rPr lang="ru-RU" sz="2300" b="1" dirty="0"/>
              <a:t>Масштаб удара:</a:t>
            </a:r>
            <a:endParaRPr lang="ru-RU" sz="2300" dirty="0"/>
          </a:p>
          <a:p>
            <a:pPr lvl="1" algn="just"/>
            <a:r>
              <a:rPr lang="ru-RU" sz="2300" dirty="0"/>
              <a:t>Артиллерийский обстрел пограничных укреплений от Балтийского до Чёрного </a:t>
            </a:r>
            <a:r>
              <a:rPr lang="ru-RU" sz="2300" dirty="0" smtClean="0"/>
              <a:t>моря.</a:t>
            </a:r>
            <a:endParaRPr lang="ru-RU" sz="2300" dirty="0"/>
          </a:p>
          <a:p>
            <a:pPr lvl="1" algn="just"/>
            <a:r>
              <a:rPr lang="ru-RU" sz="2300" dirty="0"/>
              <a:t>Массированная бомбардировка стратегических </a:t>
            </a:r>
            <a:r>
              <a:rPr lang="ru-RU" sz="2300" dirty="0" smtClean="0"/>
              <a:t>объектов, аэродромов</a:t>
            </a:r>
            <a:r>
              <a:rPr lang="ru-RU" sz="2300" dirty="0"/>
              <a:t>, городов и военно-морских баз</a:t>
            </a:r>
          </a:p>
        </p:txBody>
      </p:sp>
      <p:pic>
        <p:nvPicPr>
          <p:cNvPr id="2050" name="Picture 2" descr="https://avatars.mds.yandex.net/i?id=773a53208dc33e3f73812052124c070e9724265e-375238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36" y="862584"/>
            <a:ext cx="41233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72f9a399cb0dd12bc6c4dfdd21b9259ede2a5713-407793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37" y="3867912"/>
            <a:ext cx="4083368" cy="2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5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600" i="0" dirty="0" smtClean="0"/>
              <a:t>Брестская крепость — символ мужества</a:t>
            </a:r>
            <a:endParaRPr lang="ru-RU" sz="3600" i="0" dirty="0"/>
          </a:p>
        </p:txBody>
      </p:sp>
      <p:pic>
        <p:nvPicPr>
          <p:cNvPr id="3074" name="Picture 2" descr="Брестская крепость-герой, Беларусь, Брест - &quot;Легендарная и великая Брестская кр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/>
          <a:stretch/>
        </p:blipFill>
        <p:spPr bwMode="auto">
          <a:xfrm>
            <a:off x="161544" y="990600"/>
            <a:ext cx="4067175" cy="28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9600" y="1219200"/>
            <a:ext cx="4572000" cy="4693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300" b="1" dirty="0"/>
              <a:t>Первой приняла на себя удар Брестская </a:t>
            </a:r>
            <a:r>
              <a:rPr lang="ru-RU" sz="2300" b="1" dirty="0" smtClean="0"/>
              <a:t>крепость.</a:t>
            </a:r>
            <a:endParaRPr lang="ru-RU" sz="2300" b="1" dirty="0"/>
          </a:p>
          <a:p>
            <a:pPr algn="just"/>
            <a:r>
              <a:rPr lang="ru-RU" sz="2300" b="1" dirty="0"/>
              <a:t>В крепости находилось около 7 тысяч советских </a:t>
            </a:r>
            <a:r>
              <a:rPr lang="ru-RU" sz="2300" b="1" dirty="0" smtClean="0"/>
              <a:t>воинов.</a:t>
            </a:r>
            <a:endParaRPr lang="ru-RU" sz="2300" b="1" dirty="0"/>
          </a:p>
          <a:p>
            <a:pPr algn="just"/>
            <a:r>
              <a:rPr lang="ru-RU" sz="2300" b="1" dirty="0"/>
              <a:t>Несмотря на неравенство сил, защитники крепости вели борьбу долгое время, проявив беспримерное </a:t>
            </a:r>
            <a:r>
              <a:rPr lang="ru-RU" sz="2300" b="1" dirty="0" smtClean="0"/>
              <a:t>мужество.</a:t>
            </a:r>
            <a:endParaRPr lang="ru-RU" sz="2300" b="1" dirty="0"/>
          </a:p>
          <a:p>
            <a:pPr algn="just"/>
            <a:r>
              <a:rPr lang="ru-RU" sz="2300" b="1" dirty="0"/>
              <a:t>Для пограничников война началась 22 июня ровно в 4 часа утра</a:t>
            </a:r>
          </a:p>
        </p:txBody>
      </p:sp>
      <p:pic>
        <p:nvPicPr>
          <p:cNvPr id="3076" name="Picture 4" descr="https://avatars.mds.yandex.net/i?id=f413ef1dab96558447092f402335cd9eda669ce1-5220804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/>
          <a:stretch/>
        </p:blipFill>
        <p:spPr bwMode="auto">
          <a:xfrm>
            <a:off x="164592" y="3962400"/>
            <a:ext cx="4109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9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Обращение к народу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300" y="1476875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lang="ru-RU" sz="2400" b="1" i="1" spc="-10" dirty="0" smtClean="0">
                <a:latin typeface="Times New Roman"/>
                <a:cs typeface="Times New Roman"/>
              </a:rPr>
              <a:t>«Внимание,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говорит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Москва! Передаем важное правительственное сообщение, граждане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50" dirty="0" smtClean="0">
                <a:latin typeface="Times New Roman"/>
                <a:cs typeface="Times New Roman"/>
              </a:rPr>
              <a:t>и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гражданки </a:t>
            </a:r>
            <a:r>
              <a:rPr lang="ru-RU" sz="2400" b="1" i="1" dirty="0" smtClean="0">
                <a:latin typeface="Times New Roman"/>
                <a:cs typeface="Times New Roman"/>
              </a:rPr>
              <a:t>Советского</a:t>
            </a:r>
            <a:r>
              <a:rPr lang="ru-RU" sz="2400" b="1" i="1" spc="-25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Союза,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сегодня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в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4</a:t>
            </a:r>
            <a:r>
              <a:rPr lang="ru-RU" sz="2400" b="1" i="1" spc="-25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часа</a:t>
            </a:r>
            <a:r>
              <a:rPr lang="ru-RU" sz="2400" b="1" i="1" spc="-15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утра</a:t>
            </a:r>
            <a:r>
              <a:rPr lang="ru-RU" sz="2400" b="1" i="1" spc="-15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без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cs typeface="Times New Roman"/>
              </a:rPr>
              <a:t>всякого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 объявления войны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германские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вооруженные</a:t>
            </a:r>
            <a:r>
              <a:rPr lang="ru-RU" sz="2400" b="1" i="1" dirty="0" smtClean="0">
                <a:latin typeface="Times New Roman"/>
                <a:cs typeface="Times New Roman"/>
              </a:rPr>
              <a:t>	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силы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атаковали</a:t>
            </a:r>
            <a:r>
              <a:rPr lang="ru-RU" sz="2400" b="1" i="1" dirty="0" smtClean="0"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границы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Советского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Союза.</a:t>
            </a:r>
            <a:r>
              <a:rPr lang="ru-RU" sz="2400" b="1" i="1" dirty="0" smtClean="0"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Началась</a:t>
            </a:r>
            <a:r>
              <a:rPr lang="ru-RU" sz="2400" b="1" i="1" dirty="0"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Великая Отечественная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война </a:t>
            </a:r>
            <a:r>
              <a:rPr lang="ru-RU" sz="2400" b="1" i="1" dirty="0" smtClean="0">
                <a:latin typeface="Times New Roman"/>
                <a:cs typeface="Times New Roman"/>
              </a:rPr>
              <a:t>советского</a:t>
            </a:r>
            <a:r>
              <a:rPr lang="ru-RU" sz="2400" b="1" i="1" spc="15" dirty="0" smtClean="0">
                <a:latin typeface="Times New Roman"/>
                <a:cs typeface="Times New Roman"/>
              </a:rPr>
              <a:t>  </a:t>
            </a:r>
            <a:r>
              <a:rPr lang="ru-RU" sz="2400" b="1" i="1" dirty="0" smtClean="0">
                <a:latin typeface="Times New Roman"/>
                <a:cs typeface="Times New Roman"/>
              </a:rPr>
              <a:t>народа</a:t>
            </a:r>
            <a:r>
              <a:rPr lang="ru-RU" sz="2400" b="1" i="1" spc="20" dirty="0" smtClean="0">
                <a:latin typeface="Times New Roman"/>
                <a:cs typeface="Times New Roman"/>
              </a:rPr>
              <a:t>  </a:t>
            </a:r>
            <a:r>
              <a:rPr lang="ru-RU" sz="2400" b="1" i="1" dirty="0" smtClean="0">
                <a:latin typeface="Times New Roman"/>
                <a:cs typeface="Times New Roman"/>
              </a:rPr>
              <a:t>против</a:t>
            </a:r>
            <a:r>
              <a:rPr lang="ru-RU" sz="2400" b="1" i="1" spc="15" dirty="0" smtClean="0">
                <a:latin typeface="Times New Roman"/>
                <a:cs typeface="Times New Roman"/>
              </a:rPr>
              <a:t>  </a:t>
            </a:r>
            <a:r>
              <a:rPr lang="ru-RU" sz="2400" b="1" i="1" spc="-30" dirty="0" smtClean="0">
                <a:latin typeface="Times New Roman"/>
                <a:cs typeface="Times New Roman"/>
              </a:rPr>
              <a:t>немецко-</a:t>
            </a:r>
            <a:r>
              <a:rPr lang="ru-RU" sz="2400" b="1" i="1" dirty="0" smtClean="0">
                <a:latin typeface="Times New Roman"/>
                <a:cs typeface="Times New Roman"/>
              </a:rPr>
              <a:t>фашистских</a:t>
            </a:r>
            <a:r>
              <a:rPr lang="ru-RU" sz="2400" b="1" i="1" spc="20" dirty="0" smtClean="0">
                <a:latin typeface="Times New Roman"/>
                <a:cs typeface="Times New Roman"/>
              </a:rPr>
              <a:t> 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захватчиков.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Наше</a:t>
            </a:r>
            <a:r>
              <a:rPr lang="ru-RU" sz="2400" b="1" i="1" dirty="0" smtClean="0">
                <a:latin typeface="Times New Roman"/>
                <a:cs typeface="Times New Roman"/>
              </a:rPr>
              <a:t>	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дело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правое!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Враг</a:t>
            </a:r>
            <a:r>
              <a:rPr lang="ru-RU" sz="2400" b="1" i="1" dirty="0" smtClean="0"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будет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разбит! </a:t>
            </a:r>
            <a:r>
              <a:rPr lang="ru-RU" sz="2400" b="1" i="1" spc="-30" dirty="0" smtClean="0">
                <a:latin typeface="Times New Roman"/>
                <a:cs typeface="Times New Roman"/>
              </a:rPr>
              <a:t>Победа 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будет </a:t>
            </a:r>
            <a:r>
              <a:rPr lang="ru-RU" sz="2400" b="1" i="1" spc="-25" dirty="0" smtClean="0">
                <a:latin typeface="Times New Roman"/>
                <a:cs typeface="Times New Roman"/>
              </a:rPr>
              <a:t>за 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нами!»</a:t>
            </a:r>
            <a:r>
              <a:rPr lang="ru-RU" sz="2400" b="1" i="1" dirty="0" smtClean="0">
                <a:latin typeface="Times New Roman"/>
                <a:cs typeface="Times New Roman"/>
              </a:rPr>
              <a:t>	</a:t>
            </a:r>
            <a:r>
              <a:rPr lang="ru-RU" sz="2300" b="1" i="1" spc="-10" dirty="0" smtClean="0">
                <a:latin typeface="Times New Roman"/>
                <a:cs typeface="Times New Roman"/>
              </a:rPr>
              <a:t> </a:t>
            </a:r>
            <a:endParaRPr lang="ru-RU" sz="2300" b="1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85800"/>
            <a:ext cx="8686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/>
              <a:t>В полдень 22 июня</a:t>
            </a:r>
            <a:r>
              <a:rPr lang="ru-RU" sz="2300" dirty="0"/>
              <a:t> по радио выступил В.М. Молотов — нарком иностранных дел СССР</a:t>
            </a:r>
          </a:p>
        </p:txBody>
      </p:sp>
      <p:grpSp>
        <p:nvGrpSpPr>
          <p:cNvPr id="8" name="object 2"/>
          <p:cNvGrpSpPr/>
          <p:nvPr/>
        </p:nvGrpSpPr>
        <p:grpSpPr>
          <a:xfrm>
            <a:off x="356616" y="3767328"/>
            <a:ext cx="8762999" cy="3093720"/>
            <a:chOff x="381000" y="3733800"/>
            <a:chExt cx="8762999" cy="3093720"/>
          </a:xfrm>
        </p:grpSpPr>
        <p:pic>
          <p:nvPicPr>
            <p:cNvPr id="9" name="object 3" descr="C:\Users\a.a.zenkovich.UNIVERSITY\Desktop\229ca7914c178471c80e1b7637858cdf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003" y="3733800"/>
              <a:ext cx="6444996" cy="3093720"/>
            </a:xfrm>
            <a:prstGeom prst="rect">
              <a:avLst/>
            </a:prstGeom>
          </p:spPr>
        </p:pic>
        <p:pic>
          <p:nvPicPr>
            <p:cNvPr id="10" name="object 4" descr="C:\Users\a.a.zenkovich.UNIVERSITY\Desktop\Без названия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114800"/>
              <a:ext cx="2688335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4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tmp4FF-10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2" y="228600"/>
            <a:ext cx="87868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7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Песня, ставшая гимном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14478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Уже в первые дни войны была написана песня «Священная </a:t>
            </a:r>
            <a:r>
              <a:rPr lang="ru-RU" sz="2400" dirty="0" smtClean="0"/>
              <a:t>война».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«Вставай страна огромная…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вставай на смертный бой…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 фашистской силой темною, С проклятою ордой!!!»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Эта </a:t>
            </a:r>
            <a:r>
              <a:rPr lang="ru-RU" sz="2400" dirty="0"/>
              <a:t>песня стала символом единства и мужества советского народа в борьбе с захватчиками.</a:t>
            </a:r>
          </a:p>
        </p:txBody>
      </p:sp>
      <p:pic>
        <p:nvPicPr>
          <p:cNvPr id="11" name="Picture 3" descr="C:\Documents and Settings\User\Рабочий стол\ВОВ\КАРТИНКИ\020090625133616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641948" cy="493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2900" y="106786"/>
            <a:ext cx="845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600" i="0" dirty="0"/>
              <a:t>Планы врага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6113" y="1064031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План «Барбаросса»</a:t>
            </a:r>
            <a:r>
              <a:rPr lang="ru-RU" sz="2400" dirty="0"/>
              <a:t> — план молниеносной войны («блицкрига</a:t>
            </a:r>
            <a:r>
              <a:rPr lang="ru-RU" sz="2400" dirty="0" smtClean="0"/>
              <a:t>»).</a:t>
            </a:r>
            <a:endParaRPr lang="ru-RU" sz="2400" dirty="0"/>
          </a:p>
          <a:p>
            <a:pPr algn="just"/>
            <a:r>
              <a:rPr lang="ru-RU" sz="2400" b="1" dirty="0"/>
              <a:t>Три группы армий:</a:t>
            </a:r>
            <a:endParaRPr lang="ru-RU" sz="2400" dirty="0"/>
          </a:p>
          <a:p>
            <a:pPr lvl="1" algn="just"/>
            <a:r>
              <a:rPr lang="ru-RU" sz="2400" b="1" dirty="0"/>
              <a:t>«Север»</a:t>
            </a:r>
            <a:r>
              <a:rPr lang="ru-RU" sz="2400" dirty="0"/>
              <a:t> — на </a:t>
            </a:r>
            <a:r>
              <a:rPr lang="ru-RU" sz="2400" dirty="0" smtClean="0"/>
              <a:t>Ленинград.</a:t>
            </a:r>
            <a:endParaRPr lang="ru-RU" sz="2400" dirty="0"/>
          </a:p>
          <a:p>
            <a:pPr lvl="1" algn="just"/>
            <a:r>
              <a:rPr lang="ru-RU" sz="2400" b="1" dirty="0"/>
              <a:t>«Центр»</a:t>
            </a:r>
            <a:r>
              <a:rPr lang="ru-RU" sz="2400" dirty="0"/>
              <a:t> — на </a:t>
            </a:r>
            <a:r>
              <a:rPr lang="ru-RU" sz="2400" dirty="0" smtClean="0"/>
              <a:t>Москву.</a:t>
            </a:r>
            <a:endParaRPr lang="ru-RU" sz="2400" dirty="0"/>
          </a:p>
          <a:p>
            <a:pPr lvl="1" algn="just"/>
            <a:r>
              <a:rPr lang="ru-RU" sz="2400" b="1" dirty="0"/>
              <a:t>«Юг»</a:t>
            </a:r>
            <a:r>
              <a:rPr lang="ru-RU" sz="2400" dirty="0"/>
              <a:t> — на Украину и </a:t>
            </a:r>
            <a:r>
              <a:rPr lang="ru-RU" sz="2400" dirty="0" smtClean="0"/>
              <a:t>Кавказ.</a:t>
            </a:r>
            <a:endParaRPr lang="ru-RU" sz="2400" dirty="0"/>
          </a:p>
          <a:p>
            <a:pPr algn="just"/>
            <a:r>
              <a:rPr lang="ru-RU" sz="2400" b="1" dirty="0"/>
              <a:t>План «Ост»</a:t>
            </a:r>
            <a:r>
              <a:rPr lang="ru-RU" sz="2400" dirty="0"/>
              <a:t> — уничтожение десятков миллионов славян и создание «жизненного пространства» для Германии</a:t>
            </a:r>
          </a:p>
        </p:txBody>
      </p:sp>
      <p:pic>
        <p:nvPicPr>
          <p:cNvPr id="4098" name="Picture 2" descr="https://avatars.mds.yandex.net/i?id=46566ed8372f5332373429a1317a281225dfa9f0-1063954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9199"/>
          <a:stretch/>
        </p:blipFill>
        <p:spPr bwMode="auto">
          <a:xfrm>
            <a:off x="228600" y="890296"/>
            <a:ext cx="4647033" cy="56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216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22 июня 85 лет со дня начала Великой Отечественной войны</vt:lpstr>
      <vt:lpstr>Мирная жизнь накануне</vt:lpstr>
      <vt:lpstr>Вероломное нападение</vt:lpstr>
      <vt:lpstr>Брестская крепость — символ мужества</vt:lpstr>
      <vt:lpstr>Обращение к народу</vt:lpstr>
      <vt:lpstr>Презентация PowerPoint</vt:lpstr>
      <vt:lpstr>Песня, ставшая гимном</vt:lpstr>
      <vt:lpstr>Планы врага</vt:lpstr>
      <vt:lpstr>Подвиг всего народа</vt:lpstr>
      <vt:lpstr>Презентация PowerPoint</vt:lpstr>
      <vt:lpstr>Цена войны</vt:lpstr>
      <vt:lpstr>Помним… Скорбим…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Зенькович Анна Александровна</dc:creator>
  <cp:lastModifiedBy>Вадим</cp:lastModifiedBy>
  <cp:revision>12</cp:revision>
  <dcterms:created xsi:type="dcterms:W3CDTF">2026-06-17T08:58:27Z</dcterms:created>
  <dcterms:modified xsi:type="dcterms:W3CDTF">2026-06-18T16:46:00Z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2021-06-22T00:00:00Z</vt:filetime>
  </property>
  <property fmtid="{D5CDD505-2E9C-101B-9397-08002B2CF9AE}" pid="4" name="Creator">
    <vt:lpwstr>Microsoft® PowerPoint® 2010</vt:lpwstr>
  </property>
  <property fmtid="{D5CDD505-2E9C-101B-9397-08002B2CF9AE}" pid="5" name="LastSaved">
    <vt:filetime>2026-06-17T00:00:00Z</vt:filetime>
  </property>
  <property fmtid="{D5CDD505-2E9C-101B-9397-08002B2CF9AE}" pid="6" name="Producer">
    <vt:lpwstr>Microsoft® PowerPoint® 2010</vt:lpwstr>
  </property>
</Properties>
</file>