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4" r:id="rId17"/>
    <p:sldId id="275" r:id="rId18"/>
    <p:sldId id="276" r:id="rId19"/>
    <p:sldId id="277" r:id="rId20"/>
    <p:sldId id="278" r:id="rId21"/>
    <p:sldId id="279" r:id="rId2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1" d="100"/>
          <a:sy n="101" d="100"/>
        </p:scale>
        <p:origin x="-380" y="17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1673" y="1720748"/>
            <a:ext cx="5835650" cy="2952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29170" y="5222849"/>
            <a:ext cx="5117465" cy="880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39232" y="1478356"/>
            <a:ext cx="6092825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70170" y="2704591"/>
            <a:ext cx="6478905" cy="20885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C0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11/22/2024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4724400" y="476428"/>
            <a:ext cx="6828542" cy="272189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28600" marR="5080" indent="-216535" algn="ctr">
              <a:lnSpc>
                <a:spcPct val="100000"/>
              </a:lnSpc>
              <a:spcBef>
                <a:spcPts val="105"/>
              </a:spcBef>
            </a:pPr>
            <a:r>
              <a:rPr sz="8800" i="1" dirty="0">
                <a:latin typeface="Times New Roman"/>
                <a:cs typeface="Times New Roman"/>
              </a:rPr>
              <a:t>Не</a:t>
            </a:r>
            <a:r>
              <a:rPr sz="8800" i="1" spc="-140" dirty="0">
                <a:latin typeface="Times New Roman"/>
                <a:cs typeface="Times New Roman"/>
              </a:rPr>
              <a:t> </a:t>
            </a:r>
            <a:r>
              <a:rPr sz="8800" i="1" spc="-10" dirty="0">
                <a:latin typeface="Times New Roman"/>
                <a:cs typeface="Times New Roman"/>
              </a:rPr>
              <a:t>числом, </a:t>
            </a:r>
            <a:r>
              <a:rPr sz="8800" i="1" dirty="0">
                <a:latin typeface="Times New Roman"/>
                <a:cs typeface="Times New Roman"/>
              </a:rPr>
              <a:t>а </a:t>
            </a:r>
            <a:r>
              <a:rPr sz="8800" i="1" spc="-10" dirty="0">
                <a:latin typeface="Times New Roman"/>
                <a:cs typeface="Times New Roman"/>
              </a:rPr>
              <a:t>умением</a:t>
            </a:r>
            <a:endParaRPr sz="8800" i="1"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ubTitle" idx="4"/>
          </p:nvPr>
        </p:nvSpPr>
        <p:spPr>
          <a:xfrm>
            <a:off x="4876800" y="3200400"/>
            <a:ext cx="6968383" cy="186076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1356360" algn="ctr">
              <a:lnSpc>
                <a:spcPct val="100000"/>
              </a:lnSpc>
              <a:spcBef>
                <a:spcPts val="110"/>
              </a:spcBef>
            </a:pPr>
            <a:r>
              <a:rPr sz="40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29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sz="4000" i="1" spc="-4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лет со</a:t>
            </a:r>
            <a:r>
              <a:rPr sz="4000" i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дня</a:t>
            </a:r>
            <a:r>
              <a:rPr sz="4000" i="1" spc="-15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spc="-10" dirty="0" err="1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рождения</a:t>
            </a:r>
            <a:r>
              <a:rPr sz="4000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000" i="1" spc="-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великого </a:t>
            </a:r>
            <a:r>
              <a:rPr sz="4000" i="1" spc="-25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русского</a:t>
            </a:r>
            <a:r>
              <a:rPr sz="4000" i="1" spc="-7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lang="ru-RU" sz="4000" i="1" spc="-7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п</a:t>
            </a:r>
            <a:r>
              <a:rPr sz="4000" i="1" spc="-25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олководца</a:t>
            </a:r>
            <a:r>
              <a:rPr sz="4000" i="1" spc="-110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А.</a:t>
            </a:r>
            <a:r>
              <a:rPr lang="ru-RU" sz="4000" i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В.</a:t>
            </a:r>
            <a:r>
              <a:rPr sz="4000" i="1" spc="-25" dirty="0" smtClean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 </a:t>
            </a:r>
            <a:r>
              <a:rPr sz="4000" i="1" spc="-10" dirty="0">
                <a:solidFill>
                  <a:schemeClr val="accent1">
                    <a:lumMod val="75000"/>
                  </a:schemeClr>
                </a:solidFill>
                <a:latin typeface="Times New Roman"/>
                <a:cs typeface="Times New Roman"/>
              </a:rPr>
              <a:t>Суворова</a:t>
            </a:r>
            <a:endParaRPr sz="4000" i="1" dirty="0">
              <a:solidFill>
                <a:schemeClr val="accent1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2" descr="&amp;Ecy;&amp;tcy;&amp;ocy; &amp;icy;&amp;ncy;&amp;tcy;&amp;iecy;&amp;rcy;&amp;iecy;&amp;scy;&amp;ncy;&amp;ocy; &amp;Zcy;&amp;acy;&amp;pcy;&amp;icy;&amp;scy;&amp;icy; &amp;vcy; &amp;rcy;&amp;ucy;&amp;bcy;&amp;rcy;&amp;icy;&amp;kcy;&amp;iecy; &amp;Ecy;&amp;tcy;&amp;ocy; &amp;icy;&amp;ncy;&amp;tcy;&amp;iecy;&amp;rcy;&amp;iecy;&amp;scy;&amp;ncy;&amp;ocy; Romashkaplus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 rotWithShape="1">
          <a:blip r:embed="rId2" cstate="print"/>
          <a:srcRect t="1410" b="2284"/>
          <a:stretch/>
        </p:blipFill>
        <p:spPr bwMode="auto">
          <a:xfrm>
            <a:off x="304800" y="609600"/>
            <a:ext cx="4419600" cy="5218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228" y="682498"/>
            <a:ext cx="4859020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359410" algn="just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200" b="1" spc="3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ходе</a:t>
            </a:r>
            <a:r>
              <a:rPr sz="2200" b="1" spc="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русско-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турецкой</a:t>
            </a:r>
            <a:r>
              <a:rPr sz="2200" b="1" spc="3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войны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талант</a:t>
            </a:r>
            <a:r>
              <a:rPr sz="2200" b="1" spc="1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Александра</a:t>
            </a:r>
            <a:r>
              <a:rPr sz="2200" b="1" spc="1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Васильевича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раскрылся</a:t>
            </a:r>
            <a:r>
              <a:rPr sz="2200" b="1" spc="1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200" b="1" spc="1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полной</a:t>
            </a:r>
            <a:r>
              <a:rPr sz="2200" b="1" spc="1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мере.</a:t>
            </a:r>
            <a:r>
              <a:rPr sz="2200" b="1" spc="1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200" b="1" spc="1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1788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228" y="1688718"/>
            <a:ext cx="21729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7094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году,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будучи</a:t>
            </a:r>
            <a:endParaRPr sz="22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228" y="1688718"/>
            <a:ext cx="355981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52395">
              <a:lnSpc>
                <a:spcPct val="100000"/>
              </a:lnSpc>
              <a:spcBef>
                <a:spcPts val="105"/>
              </a:spcBef>
            </a:pP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уже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728470" algn="l"/>
                <a:tab pos="237236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аншефом,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получил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42409" y="1688718"/>
            <a:ext cx="1224915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0160" algn="r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генерал-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первое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8228" y="2359532"/>
            <a:ext cx="4857115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тяжелое</a:t>
            </a:r>
            <a:r>
              <a:rPr sz="2200" b="1" spc="-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ранение.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tabLst>
                <a:tab pos="905510" algn="l"/>
                <a:tab pos="3009265" algn="l"/>
                <a:tab pos="4671060" algn="l"/>
              </a:tabLst>
            </a:pP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проявленную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храбрость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228" y="3030474"/>
            <a:ext cx="406781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65885" algn="l"/>
                <a:tab pos="221996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победу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над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противником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1361" y="3030474"/>
            <a:ext cx="4660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его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228" y="3365449"/>
            <a:ext cx="485076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37080" algn="l"/>
                <a:tab pos="3808095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наградили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орденом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Андрея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Первозванного.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228" y="4036263"/>
            <a:ext cx="314769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2110">
              <a:lnSpc>
                <a:spcPct val="100000"/>
              </a:lnSpc>
              <a:spcBef>
                <a:spcPts val="110"/>
              </a:spcBef>
              <a:tabLst>
                <a:tab pos="183515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После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этого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365885" algn="l"/>
                <a:tab pos="2110105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получал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еще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немало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79114" y="4036263"/>
            <a:ext cx="168719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полководец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61925">
              <a:lnSpc>
                <a:spcPct val="100000"/>
              </a:lnSpc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серьезных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228" y="4707077"/>
            <a:ext cx="485965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1414780" algn="l"/>
                <a:tab pos="2548890" algn="l"/>
                <a:tab pos="4018279" algn="l"/>
                <a:tab pos="451866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ранений,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однако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несмотря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ни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984885" algn="l"/>
                <a:tab pos="3054985" algn="l"/>
                <a:tab pos="3887470" algn="l"/>
              </a:tabLst>
            </a:pP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что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продолжал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только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228" y="5377992"/>
            <a:ext cx="4857115" cy="6978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10"/>
              </a:spcBef>
              <a:tabLst>
                <a:tab pos="2173605" algn="l"/>
                <a:tab pos="3956685" algn="l"/>
                <a:tab pos="465836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командовать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войсками,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но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R="8255" algn="r">
              <a:lnSpc>
                <a:spcPct val="100000"/>
              </a:lnSpc>
            </a:pP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228" y="5713882"/>
            <a:ext cx="4422140" cy="6915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615"/>
              </a:lnSpc>
              <a:spcBef>
                <a:spcPts val="105"/>
              </a:spcBef>
              <a:tabLst>
                <a:tab pos="1792605" algn="l"/>
                <a:tab pos="3320415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принимать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активное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участие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ts val="2615"/>
              </a:lnSpc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сражениях.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52744" y="237743"/>
            <a:ext cx="5230367" cy="63489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5616041"/>
            <a:ext cx="11658600" cy="849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41325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1790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году</a:t>
            </a:r>
            <a:r>
              <a:rPr sz="1800" b="1" i="1" spc="-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биографии</a:t>
            </a:r>
            <a:r>
              <a:rPr sz="1800" b="1" i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</a:t>
            </a:r>
            <a:r>
              <a:rPr sz="1800" b="1" i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произошла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битва, которая</a:t>
            </a:r>
            <a:r>
              <a:rPr sz="1800" b="1" i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вошла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историю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благодаря</a:t>
            </a:r>
            <a:r>
              <a:rPr sz="1800" b="1" i="1" spc="2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своей</a:t>
            </a:r>
            <a:r>
              <a:rPr sz="1800" b="1" i="1" spc="22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абсолютно</a:t>
            </a:r>
            <a:r>
              <a:rPr sz="1800" b="1" i="1" spc="2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уникальной</a:t>
            </a:r>
            <a:r>
              <a:rPr sz="1800" b="1" i="1" spc="2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тактике</a:t>
            </a:r>
            <a:r>
              <a:rPr sz="1800" b="1" i="1" spc="2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800" b="1" i="1" spc="2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стратегии.</a:t>
            </a:r>
            <a:r>
              <a:rPr sz="1800" b="1" i="1" spc="25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</a:t>
            </a:r>
            <a:r>
              <a:rPr sz="1800" b="1" i="1" spc="2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была</a:t>
            </a:r>
            <a:r>
              <a:rPr sz="1800" b="1" i="1" spc="2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битва</a:t>
            </a:r>
            <a:r>
              <a:rPr sz="1800" b="1" i="1" spc="2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взятию</a:t>
            </a:r>
            <a:r>
              <a:rPr sz="18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турецкой</a:t>
            </a:r>
            <a:r>
              <a:rPr sz="1800" b="1" i="1" spc="-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крепости</a:t>
            </a:r>
            <a:r>
              <a:rPr sz="1800" b="1" i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Измаил.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1001"/>
            <a:ext cx="11201400" cy="505967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052" y="4495800"/>
            <a:ext cx="11805412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985" indent="35941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Интересен</a:t>
            </a:r>
            <a:r>
              <a:rPr sz="1800" b="1" i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факт,</a:t>
            </a:r>
            <a:r>
              <a:rPr sz="18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что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того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момента</a:t>
            </a:r>
            <a:r>
              <a:rPr sz="18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крепость</a:t>
            </a:r>
            <a:r>
              <a:rPr sz="18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считалась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неприступной.</a:t>
            </a:r>
            <a:r>
              <a:rPr sz="1800" b="1" i="1" spc="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Несмотря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</a:t>
            </a:r>
            <a:r>
              <a:rPr sz="18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</a:t>
            </a:r>
            <a:r>
              <a:rPr sz="1800" b="1" i="1" spc="3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1800" b="1" i="1" spc="3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смог</a:t>
            </a:r>
            <a:r>
              <a:rPr sz="1800" b="1" i="1" spc="40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взять</a:t>
            </a:r>
            <a:r>
              <a:rPr sz="1800" b="1" i="1" spc="3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Измаил</a:t>
            </a:r>
            <a:r>
              <a:rPr sz="1800" b="1" i="1" spc="3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штурмом.</a:t>
            </a:r>
            <a:r>
              <a:rPr sz="1800" b="1" i="1" spc="40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Для</a:t>
            </a:r>
            <a:r>
              <a:rPr sz="1800" b="1" i="1" spc="3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этого</a:t>
            </a:r>
            <a:r>
              <a:rPr sz="1800" b="1" i="1" spc="3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3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4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течение</a:t>
            </a:r>
            <a:r>
              <a:rPr sz="1800" b="1" i="1" spc="3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восьми</a:t>
            </a:r>
            <a:r>
              <a:rPr sz="1800" b="1" i="1" spc="3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дней</a:t>
            </a:r>
            <a:r>
              <a:rPr sz="1800" b="1" i="1" spc="3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готовил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войска</a:t>
            </a:r>
            <a:r>
              <a:rPr sz="1800" b="1" i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sz="1800" b="1" i="1" spc="-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штурму,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создав</a:t>
            </a:r>
            <a:r>
              <a:rPr sz="18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тренировочный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лагерь</a:t>
            </a:r>
            <a:r>
              <a:rPr sz="1800" b="1" i="1" spc="-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–</a:t>
            </a:r>
            <a:r>
              <a:rPr sz="1800" b="1" i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ров</a:t>
            </a:r>
            <a:r>
              <a:rPr sz="1800" b="1" i="1" spc="-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вал</a:t>
            </a:r>
            <a:r>
              <a:rPr sz="1800" b="1" i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</a:t>
            </a:r>
            <a:r>
              <a:rPr sz="1800" b="1" i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типу</a:t>
            </a:r>
            <a:r>
              <a:rPr sz="1800" b="1" i="1" spc="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измаильского.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359410" algn="just">
              <a:lnSpc>
                <a:spcPct val="100000"/>
              </a:lnSpc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Наконец,</a:t>
            </a:r>
            <a:r>
              <a:rPr sz="18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послал</a:t>
            </a:r>
            <a:r>
              <a:rPr sz="1800" b="1" i="1" spc="1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ультиматум</a:t>
            </a:r>
            <a:r>
              <a:rPr sz="1800" b="1" i="1" spc="1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коменданту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крепости</a:t>
            </a:r>
            <a:r>
              <a:rPr sz="1800" b="1" i="1" spc="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Мехмет-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паше</a:t>
            </a:r>
            <a:r>
              <a:rPr sz="1800" b="1" i="1" spc="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1800" b="1" i="1" spc="1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требованием</a:t>
            </a:r>
            <a:r>
              <a:rPr sz="18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сдачи.</a:t>
            </a:r>
            <a:r>
              <a:rPr sz="1800" b="1" i="1" spc="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После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того,</a:t>
            </a:r>
            <a:r>
              <a:rPr sz="1800" b="1" i="1" spc="48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как</a:t>
            </a:r>
            <a:r>
              <a:rPr sz="1800" b="1" i="1" spc="4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комендант,</a:t>
            </a:r>
            <a:r>
              <a:rPr sz="1800" b="1" i="1" spc="4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знавший</a:t>
            </a:r>
            <a:r>
              <a:rPr sz="1800" b="1" i="1" spc="4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</a:t>
            </a:r>
            <a:r>
              <a:rPr sz="1800" b="1" i="1" spc="4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неприступности</a:t>
            </a:r>
            <a:r>
              <a:rPr sz="1800" b="1" i="1" spc="48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крепости,</a:t>
            </a:r>
            <a:r>
              <a:rPr sz="1800" b="1" i="1" spc="4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отказался,</a:t>
            </a:r>
            <a:r>
              <a:rPr sz="1800" b="1" i="1" spc="4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22</a:t>
            </a:r>
            <a:r>
              <a:rPr sz="1800" b="1" i="1" spc="4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декабря</a:t>
            </a:r>
            <a:r>
              <a:rPr sz="1800" b="1" i="1" spc="4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1790</a:t>
            </a:r>
            <a:r>
              <a:rPr sz="1800" b="1" i="1" spc="48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года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русские</a:t>
            </a:r>
            <a:r>
              <a:rPr sz="18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войска</a:t>
            </a:r>
            <a:r>
              <a:rPr sz="1800" b="1" i="1" spc="-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</a:t>
            </a:r>
            <a:r>
              <a:rPr sz="1800" b="1" i="1" spc="-1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командованием</a:t>
            </a:r>
            <a:r>
              <a:rPr sz="1800" b="1" i="1" spc="-11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Суворова,</a:t>
            </a:r>
            <a:r>
              <a:rPr sz="1800" b="1" i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штурмом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взяли</a:t>
            </a:r>
            <a:r>
              <a:rPr sz="1800" b="1" i="1" spc="-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Измаил.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indent="358775" algn="just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</a:t>
            </a:r>
            <a:r>
              <a:rPr sz="1800" b="1" i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кажется</a:t>
            </a:r>
            <a:r>
              <a:rPr sz="1800" b="1" i="1" spc="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невероятным, но русские</a:t>
            </a:r>
            <a:r>
              <a:rPr sz="1800" b="1" i="1" spc="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потери</a:t>
            </a:r>
            <a:r>
              <a:rPr sz="1800" b="1" i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составили всего 4</a:t>
            </a:r>
            <a:r>
              <a:rPr sz="1800" b="1" i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000</a:t>
            </a:r>
            <a:r>
              <a:rPr sz="1800" b="1" i="1" spc="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солдат,</a:t>
            </a:r>
            <a:r>
              <a:rPr sz="1800" b="1" i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то </a:t>
            </a:r>
            <a:r>
              <a:rPr sz="18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время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как</a:t>
            </a:r>
            <a:r>
              <a:rPr lang="ru-RU" sz="18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sz="1800" b="1" i="1" spc="2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турки</a:t>
            </a:r>
            <a:r>
              <a:rPr lang="ru-RU" sz="18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потеряли</a:t>
            </a:r>
            <a:r>
              <a:rPr sz="1800" b="1" i="1" spc="-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26</a:t>
            </a:r>
            <a:r>
              <a:rPr sz="1800" b="1" i="1" spc="-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000</a:t>
            </a:r>
            <a:r>
              <a:rPr sz="1800" b="1" i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воинов.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73508"/>
            <a:ext cx="9220199" cy="39532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6816" y="305257"/>
            <a:ext cx="5584190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81965" algn="l"/>
                <a:tab pos="1372235" algn="l"/>
                <a:tab pos="2250440" algn="l"/>
                <a:tab pos="4131310" algn="l"/>
              </a:tabLst>
            </a:pPr>
            <a:r>
              <a:rPr sz="2200" spc="-5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2200" spc="-20" dirty="0">
                <a:solidFill>
                  <a:schemeClr val="accent2">
                    <a:lumMod val="75000"/>
                  </a:schemeClr>
                </a:solidFill>
              </a:rPr>
              <a:t>1796</a:t>
            </a:r>
            <a:r>
              <a:rPr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2200" spc="-20" dirty="0">
                <a:solidFill>
                  <a:schemeClr val="accent2">
                    <a:lumMod val="75000"/>
                  </a:schemeClr>
                </a:solidFill>
              </a:rPr>
              <a:t>году</a:t>
            </a:r>
            <a:r>
              <a:rPr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2200" spc="-10" dirty="0">
                <a:solidFill>
                  <a:schemeClr val="accent2">
                    <a:lumMod val="75000"/>
                  </a:schemeClr>
                </a:solidFill>
              </a:rPr>
              <a:t>скончалась</a:t>
            </a:r>
            <a:r>
              <a:rPr sz="22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2200" spc="-10" dirty="0">
                <a:solidFill>
                  <a:schemeClr val="accent2">
                    <a:lumMod val="75000"/>
                  </a:schemeClr>
                </a:solidFill>
              </a:rPr>
              <a:t>Екатерина</a:t>
            </a:r>
            <a:endParaRPr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152" y="641095"/>
            <a:ext cx="5942330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Великая,</a:t>
            </a:r>
            <a:r>
              <a:rPr sz="2200" b="1" spc="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2200" b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</a:t>
            </a:r>
            <a:r>
              <a:rPr sz="2200" b="1" spc="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престоле</a:t>
            </a:r>
            <a:r>
              <a:rPr sz="2200" b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оказался</a:t>
            </a:r>
            <a:r>
              <a:rPr sz="2200" b="1" spc="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Павел</a:t>
            </a:r>
            <a:r>
              <a:rPr sz="2200" b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</a:t>
            </a:r>
            <a:r>
              <a:rPr sz="2200" b="1" spc="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фанатичный</a:t>
            </a:r>
            <a:r>
              <a:rPr sz="2200" b="1" spc="-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сторонник</a:t>
            </a:r>
            <a:r>
              <a:rPr sz="2200" b="1" spc="-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прусской</a:t>
            </a:r>
            <a:r>
              <a:rPr sz="2200" b="1" spc="-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военной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7152" y="1311910"/>
            <a:ext cx="518922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07845" algn="l"/>
                <a:tab pos="379857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системы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Фридриха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Великого,</a:t>
            </a:r>
            <a:endParaRPr sz="22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4697" y="1324927"/>
            <a:ext cx="5945505" cy="697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1430" algn="r">
              <a:lnSpc>
                <a:spcPct val="100000"/>
              </a:lnSpc>
              <a:spcBef>
                <a:spcPts val="105"/>
              </a:spcBef>
            </a:pP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tabLst>
                <a:tab pos="2338070" algn="l"/>
                <a:tab pos="2938780" algn="l"/>
                <a:tab pos="4505325" algn="l"/>
                <a:tab pos="529209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соответствии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которой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стал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0050" y="1970423"/>
            <a:ext cx="5941695" cy="1703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реформировать</a:t>
            </a:r>
            <a:r>
              <a:rPr sz="2200" b="1" spc="-1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русскую</a:t>
            </a:r>
            <a:r>
              <a:rPr sz="2200" b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армию.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359410" algn="just">
              <a:lnSpc>
                <a:spcPct val="100000"/>
              </a:lnSpc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Естественно,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</a:t>
            </a:r>
            <a:r>
              <a:rPr sz="2200" b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</a:t>
            </a:r>
            <a:r>
              <a:rPr sz="2200" b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могло</a:t>
            </a:r>
            <a:r>
              <a:rPr sz="22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нравиться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русскому</a:t>
            </a:r>
            <a:r>
              <a:rPr sz="2200" b="1" spc="2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полководцу,</a:t>
            </a:r>
            <a:r>
              <a:rPr sz="2200" b="1" spc="2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доказавшему</a:t>
            </a:r>
            <a:r>
              <a:rPr sz="2200" b="1" spc="20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деле,</a:t>
            </a:r>
            <a:r>
              <a:rPr sz="2200" b="1" spc="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что</a:t>
            </a:r>
            <a:r>
              <a:rPr sz="2200" b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его</a:t>
            </a:r>
            <a:r>
              <a:rPr sz="2200" b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военная</a:t>
            </a:r>
            <a:r>
              <a:rPr sz="2200" b="1" spc="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система</a:t>
            </a:r>
            <a:r>
              <a:rPr sz="2200" b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гораздо эффективнее.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6816" y="3659885"/>
            <a:ext cx="430403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384300" algn="l"/>
                <a:tab pos="2759075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Говоря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кратко,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отношения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1526" y="3659885"/>
            <a:ext cx="918844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между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27152" y="3995420"/>
            <a:ext cx="309499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01420" algn="l"/>
              </a:tabLst>
            </a:pP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новым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императором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25722" y="3995420"/>
            <a:ext cx="264604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17830" algn="l"/>
                <a:tab pos="2305050" algn="l"/>
              </a:tabLst>
            </a:pP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Суворовым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7152" y="4330700"/>
            <a:ext cx="593598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сложились.</a:t>
            </a:r>
            <a:r>
              <a:rPr sz="2200" b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6</a:t>
            </a:r>
            <a:r>
              <a:rPr sz="2200" b="1" spc="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февраля</a:t>
            </a:r>
            <a:r>
              <a:rPr sz="2200" b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1797</a:t>
            </a:r>
            <a:r>
              <a:rPr sz="2200" b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года</a:t>
            </a:r>
            <a:r>
              <a:rPr sz="2200" b="1" spc="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3243" y="4666234"/>
            <a:ext cx="3989070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39165" algn="l"/>
                <a:tab pos="2256155" algn="l"/>
                <a:tab pos="2762250" algn="l"/>
              </a:tabLst>
            </a:pP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уволен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отставку</a:t>
            </a:r>
            <a:endParaRPr sz="22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27152" y="4666234"/>
            <a:ext cx="594360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291965">
              <a:lnSpc>
                <a:spcPct val="100000"/>
              </a:lnSpc>
              <a:spcBef>
                <a:spcPts val="105"/>
              </a:spcBef>
              <a:tabLst>
                <a:tab pos="1548765" algn="l"/>
                <a:tab pos="3051810" algn="l"/>
                <a:tab pos="3527425" algn="l"/>
                <a:tab pos="4003040" algn="l"/>
                <a:tab pos="5106670" algn="l"/>
              </a:tabLst>
            </a:pP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без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права ношения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мундира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конце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марта</a:t>
            </a:r>
            <a:endParaRPr sz="22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7152" y="5336540"/>
            <a:ext cx="45643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прибыл</a:t>
            </a:r>
            <a:r>
              <a:rPr sz="2200" b="1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2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своё</a:t>
            </a:r>
            <a:r>
              <a:rPr sz="2200" b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родовое</a:t>
            </a:r>
            <a:r>
              <a:rPr sz="2200" b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2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имение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8856" y="396240"/>
            <a:ext cx="4556759" cy="591616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86586" y="283209"/>
            <a:ext cx="13925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941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Однако обстановка,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07335" y="283209"/>
            <a:ext cx="62458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1775" marR="5080" indent="-219710">
              <a:lnSpc>
                <a:spcPct val="100000"/>
              </a:lnSpc>
              <a:spcBef>
                <a:spcPts val="100"/>
              </a:spcBef>
              <a:tabLst>
                <a:tab pos="643255" algn="l"/>
                <a:tab pos="847725" algn="l"/>
                <a:tab pos="1213485" algn="l"/>
                <a:tab pos="2274570" algn="l"/>
                <a:tab pos="2481580" algn="l"/>
                <a:tab pos="3137535" algn="l"/>
                <a:tab pos="4106545" algn="l"/>
                <a:tab pos="4661535" algn="l"/>
                <a:tab pos="5490845" algn="l"/>
              </a:tabLst>
            </a:pP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когда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	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Европе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стала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накаляться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политическая 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непобедимом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Александре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Суворове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снова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27946" y="283209"/>
            <a:ext cx="136080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7305">
              <a:lnSpc>
                <a:spcPct val="100000"/>
              </a:lnSpc>
              <a:spcBef>
                <a:spcPts val="100"/>
              </a:spcBef>
              <a:tabLst>
                <a:tab pos="405765" algn="l"/>
              </a:tabLst>
            </a:pP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военная </a:t>
            </a:r>
            <a:r>
              <a:rPr sz="18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вспомнили.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586" y="832230"/>
            <a:ext cx="919543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Австрийское</a:t>
            </a:r>
            <a:r>
              <a:rPr sz="1800" b="1" spc="1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800" b="1" spc="1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британское</a:t>
            </a:r>
            <a:r>
              <a:rPr sz="1800" b="1" spc="1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руководство</a:t>
            </a:r>
            <a:r>
              <a:rPr sz="1800" b="1" spc="1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обратилось</a:t>
            </a:r>
            <a:r>
              <a:rPr sz="1800" b="1" spc="20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sz="1800" b="1" spc="1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русскому</a:t>
            </a:r>
            <a:r>
              <a:rPr sz="1800" b="1" spc="1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императору</a:t>
            </a:r>
            <a:r>
              <a:rPr sz="1800" b="1" spc="1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просьбой,</a:t>
            </a:r>
            <a:r>
              <a:rPr sz="1800" b="1" spc="-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чтобы</a:t>
            </a:r>
            <a:r>
              <a:rPr sz="1800" b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тот</a:t>
            </a:r>
            <a:r>
              <a:rPr sz="18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назначил</a:t>
            </a:r>
            <a:r>
              <a:rPr sz="1800" b="1" spc="-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</a:t>
            </a:r>
            <a:r>
              <a:rPr sz="1800" b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командовать</a:t>
            </a:r>
            <a:r>
              <a:rPr sz="18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союзными</a:t>
            </a:r>
            <a:r>
              <a:rPr sz="1800" b="1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войсками.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</a:pP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6</a:t>
            </a:r>
            <a:r>
              <a:rPr sz="18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февраля</a:t>
            </a:r>
            <a:r>
              <a:rPr sz="1800" b="1" spc="-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1799</a:t>
            </a:r>
            <a:r>
              <a:rPr sz="1800" b="1" spc="-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года</a:t>
            </a:r>
            <a:r>
              <a:rPr sz="1800" b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1800" b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получил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</a:t>
            </a:r>
            <a:r>
              <a:rPr sz="18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императора</a:t>
            </a:r>
            <a:r>
              <a:rPr sz="18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письмо: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188719"/>
            <a:ext cx="11618976" cy="566927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60422" y="2831973"/>
            <a:ext cx="6679565" cy="29514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246379">
              <a:lnSpc>
                <a:spcPct val="100000"/>
              </a:lnSpc>
              <a:spcBef>
                <a:spcPts val="90"/>
              </a:spcBef>
            </a:pPr>
            <a:r>
              <a:rPr sz="24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«</a:t>
            </a:r>
            <a:r>
              <a:rPr sz="32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Граф</a:t>
            </a:r>
            <a:r>
              <a:rPr sz="3200" i="1" spc="-10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Александр</a:t>
            </a:r>
            <a:r>
              <a:rPr sz="3200" i="1" spc="-6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Васильевич!</a:t>
            </a:r>
            <a:r>
              <a:rPr sz="3200" i="1" spc="-10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Теперь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нам</a:t>
            </a:r>
            <a:r>
              <a:rPr sz="3200" i="1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не</a:t>
            </a:r>
            <a:r>
              <a:rPr sz="3200" i="1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время</a:t>
            </a:r>
            <a:r>
              <a:rPr sz="3200" i="1" spc="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рассчитываться.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3200" i="1" spc="-20" dirty="0">
                <a:solidFill>
                  <a:srgbClr val="212121"/>
                </a:solidFill>
                <a:latin typeface="Times New Roman"/>
                <a:cs typeface="Times New Roman"/>
              </a:rPr>
              <a:t>Виноватого</a:t>
            </a:r>
            <a:r>
              <a:rPr sz="3200" i="1" spc="7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Бог</a:t>
            </a:r>
            <a:r>
              <a:rPr sz="3200" i="1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простит.</a:t>
            </a:r>
            <a:r>
              <a:rPr sz="3200" i="1" spc="1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55" dirty="0">
                <a:solidFill>
                  <a:srgbClr val="212121"/>
                </a:solidFill>
                <a:latin typeface="Times New Roman"/>
                <a:cs typeface="Times New Roman"/>
              </a:rPr>
              <a:t>Римский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император</a:t>
            </a:r>
            <a:r>
              <a:rPr sz="3200" i="1" spc="-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требует</a:t>
            </a:r>
            <a:r>
              <a:rPr sz="3200" i="1" spc="-40" dirty="0">
                <a:solidFill>
                  <a:srgbClr val="212121"/>
                </a:solidFill>
                <a:latin typeface="Times New Roman"/>
                <a:cs typeface="Times New Roman"/>
              </a:rPr>
              <a:t> вас</a:t>
            </a:r>
            <a:r>
              <a:rPr sz="3200" i="1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в</a:t>
            </a:r>
            <a:r>
              <a:rPr sz="3200" i="1" spc="-3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начальники </a:t>
            </a:r>
            <a:r>
              <a:rPr sz="3200" i="1" spc="-25" dirty="0">
                <a:solidFill>
                  <a:srgbClr val="212121"/>
                </a:solidFill>
                <a:latin typeface="Times New Roman"/>
                <a:cs typeface="Times New Roman"/>
              </a:rPr>
              <a:t>своей</a:t>
            </a:r>
            <a:r>
              <a:rPr sz="3200" i="1" spc="1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55" dirty="0">
                <a:solidFill>
                  <a:srgbClr val="212121"/>
                </a:solidFill>
                <a:latin typeface="Times New Roman"/>
                <a:cs typeface="Times New Roman"/>
              </a:rPr>
              <a:t>армии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160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3200" i="1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12121"/>
                </a:solidFill>
                <a:latin typeface="Times New Roman"/>
                <a:cs typeface="Times New Roman"/>
              </a:rPr>
              <a:t>вручает вам </a:t>
            </a:r>
            <a:r>
              <a:rPr sz="3200" i="1" spc="-10" dirty="0">
                <a:solidFill>
                  <a:srgbClr val="212121"/>
                </a:solidFill>
                <a:latin typeface="Times New Roman"/>
                <a:cs typeface="Times New Roman"/>
              </a:rPr>
              <a:t>судьбу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200" i="1" spc="105" dirty="0">
                <a:solidFill>
                  <a:srgbClr val="212121"/>
                </a:solidFill>
                <a:latin typeface="Times New Roman"/>
                <a:cs typeface="Times New Roman"/>
              </a:rPr>
              <a:t>Австрии</a:t>
            </a:r>
            <a:r>
              <a:rPr sz="3200" i="1" spc="40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175" dirty="0">
                <a:solidFill>
                  <a:srgbClr val="212121"/>
                </a:solidFill>
                <a:latin typeface="Times New Roman"/>
                <a:cs typeface="Times New Roman"/>
              </a:rPr>
              <a:t>и</a:t>
            </a:r>
            <a:r>
              <a:rPr sz="3200" i="1" spc="5" dirty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3200" i="1" spc="100" dirty="0">
                <a:solidFill>
                  <a:srgbClr val="212121"/>
                </a:solidFill>
                <a:latin typeface="Times New Roman"/>
                <a:cs typeface="Times New Roman"/>
              </a:rPr>
              <a:t>Италии…»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490204"/>
            <a:ext cx="4114800" cy="2904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Итальянский</a:t>
            </a:r>
            <a:r>
              <a:rPr b="1" i="1" spc="-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поход</a:t>
            </a:r>
            <a:r>
              <a:rPr b="1" i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</a:t>
            </a:r>
            <a:r>
              <a:rPr sz="16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16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1000" y="1040354"/>
            <a:ext cx="5257800" cy="4938531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252413" algn="just">
              <a:tabLst>
                <a:tab pos="2646680" algn="l"/>
                <a:tab pos="4408805" algn="l"/>
              </a:tabLst>
            </a:pPr>
            <a:r>
              <a:rPr lang="ru-RU" sz="20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lang="ru-RU" sz="20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1798 году </a:t>
            </a:r>
            <a:r>
              <a:rPr lang="ru-RU" sz="20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Россия вступила </a:t>
            </a:r>
            <a:r>
              <a:rPr lang="ru-RU" sz="2000" b="1" i="1" spc="-2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  </a:t>
            </a:r>
            <a:r>
              <a:rPr lang="ru-RU" sz="2000" b="1" i="1" spc="-3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2-</a:t>
            </a:r>
            <a:r>
              <a:rPr lang="ru-RU" sz="20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ю </a:t>
            </a:r>
            <a:r>
              <a:rPr lang="ru-RU" sz="20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Антифранцузскую коалицию (Великобритания, Австрия, Турция, Неаполитанское</a:t>
            </a:r>
            <a:r>
              <a:rPr lang="ru-RU" sz="2000" b="1" i="1" spc="-1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0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королевство).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252413" algn="just">
              <a:lnSpc>
                <a:spcPct val="100000"/>
              </a:lnSpc>
              <a:tabLst>
                <a:tab pos="2646680" algn="l"/>
                <a:tab pos="4408805" algn="l"/>
              </a:tabLst>
            </a:pPr>
            <a:r>
              <a:rPr sz="20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Итальянская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кампания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имела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ошеломительный</a:t>
            </a:r>
            <a:r>
              <a:rPr sz="2000" b="1" i="1" spc="2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успех</a:t>
            </a:r>
            <a:r>
              <a:rPr sz="2000" b="1" i="1" spc="1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2000" b="1" i="1" spc="1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</a:t>
            </a:r>
            <a:r>
              <a:rPr sz="2000" b="1" i="1" spc="1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сих</a:t>
            </a:r>
            <a:r>
              <a:rPr sz="2000" b="1" i="1" spc="1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пор</a:t>
            </a:r>
            <a:r>
              <a:rPr sz="2000" b="1" i="1" spc="20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вызывает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восторг</a:t>
            </a:r>
            <a:r>
              <a:rPr sz="2000" b="1" i="1" spc="3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</a:t>
            </a:r>
            <a:r>
              <a:rPr sz="2000" b="1" i="1" spc="2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современников.</a:t>
            </a:r>
            <a:r>
              <a:rPr sz="2000" b="1" i="1" spc="3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2000" b="1" i="1" spc="3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выигрывал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одну</a:t>
            </a:r>
            <a:r>
              <a:rPr sz="20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битву</a:t>
            </a:r>
            <a:r>
              <a:rPr sz="20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</a:t>
            </a:r>
            <a:r>
              <a:rPr sz="2000" b="1" i="1" spc="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другой,</a:t>
            </a:r>
            <a:r>
              <a:rPr sz="2000" b="1" i="1" spc="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20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ценой</a:t>
            </a:r>
            <a:r>
              <a:rPr sz="20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относительно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малых</a:t>
            </a:r>
            <a:r>
              <a:rPr sz="2000" b="1" i="1" spc="3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потерь</a:t>
            </a:r>
            <a:r>
              <a:rPr sz="2000" b="1" i="1" spc="3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сумел</a:t>
            </a:r>
            <a:r>
              <a:rPr sz="2000" b="1" i="1" spc="3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уничтожить</a:t>
            </a:r>
            <a:r>
              <a:rPr sz="2000" b="1" i="1" spc="3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половину вражеской</a:t>
            </a:r>
            <a:r>
              <a:rPr sz="2000" b="1" i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армии.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252413" algn="just">
              <a:lnSpc>
                <a:spcPct val="100000"/>
              </a:lnSpc>
              <a:spcBef>
                <a:spcPts val="5"/>
              </a:spcBef>
            </a:pP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3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знаменитом</a:t>
            </a:r>
            <a:r>
              <a:rPr sz="2000" b="1" i="1" spc="3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сражении</a:t>
            </a:r>
            <a:r>
              <a:rPr sz="2000" b="1" i="1" spc="3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</a:t>
            </a:r>
            <a:r>
              <a:rPr sz="2000" b="1" i="1" spc="3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Нови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французы</a:t>
            </a:r>
            <a:r>
              <a:rPr sz="20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понесли</a:t>
            </a:r>
            <a:r>
              <a:rPr sz="2000" b="1" i="1" spc="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огромные</a:t>
            </a:r>
            <a:r>
              <a:rPr sz="20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человеческие</a:t>
            </a:r>
            <a:r>
              <a:rPr sz="20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боевые</a:t>
            </a:r>
            <a:r>
              <a:rPr sz="20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потери.</a:t>
            </a:r>
            <a:r>
              <a:rPr sz="2000" b="1" i="1" spc="11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Итальянской</a:t>
            </a:r>
            <a:r>
              <a:rPr sz="2000" b="1" i="1" spc="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кампании</a:t>
            </a:r>
            <a:r>
              <a:rPr sz="2000" b="1" i="1" spc="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эта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победа</a:t>
            </a:r>
            <a:r>
              <a:rPr sz="2000" b="1" i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сыграла</a:t>
            </a:r>
            <a:r>
              <a:rPr sz="2000" b="1" i="1" spc="-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решающую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роль.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867400" y="1040354"/>
            <a:ext cx="5998464" cy="4744750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096000" y="5973188"/>
            <a:ext cx="5769863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Встреча </a:t>
            </a:r>
            <a:r>
              <a:rPr b="1" i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Суворова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в</a:t>
            </a:r>
            <a:r>
              <a:rPr b="1" i="1" spc="-65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Милане</a:t>
            </a:r>
            <a:r>
              <a:rPr b="1" i="1" spc="-6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b="1" i="1" spc="-6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апреле</a:t>
            </a:r>
            <a:r>
              <a:rPr b="1" i="1" spc="-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1799</a:t>
            </a:r>
            <a:r>
              <a:rPr b="1" i="1" spc="-4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b="1" i="1" spc="-2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года</a:t>
            </a:r>
            <a:endParaRPr i="1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5972" y="593801"/>
            <a:ext cx="11012628" cy="55772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72110" algn="ctr">
              <a:lnSpc>
                <a:spcPct val="100000"/>
              </a:lnSpc>
              <a:spcBef>
                <a:spcPts val="110"/>
              </a:spcBef>
            </a:pPr>
            <a:r>
              <a:rPr sz="2800" b="1" i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Швейцарский</a:t>
            </a:r>
            <a:r>
              <a:rPr sz="2800" b="1" i="1" spc="-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поход</a:t>
            </a:r>
            <a:r>
              <a:rPr sz="2800" b="1" i="1" spc="-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i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Суворова</a:t>
            </a:r>
            <a:endParaRPr sz="2800" i="1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7620" indent="359410" algn="just">
              <a:lnSpc>
                <a:spcPct val="100000"/>
              </a:lnSpc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31</a:t>
            </a:r>
            <a:r>
              <a:rPr sz="2800" b="1" spc="6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августа</a:t>
            </a:r>
            <a:r>
              <a:rPr sz="2800" b="1" spc="6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(11</a:t>
            </a:r>
            <a:r>
              <a:rPr sz="2800" b="1" spc="6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сентября)</a:t>
            </a:r>
            <a:r>
              <a:rPr sz="2800" b="1" spc="6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1799</a:t>
            </a:r>
            <a:r>
              <a:rPr sz="2800" b="1" spc="6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года</a:t>
            </a:r>
            <a:r>
              <a:rPr sz="2800" b="1" spc="6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начался</a:t>
            </a:r>
            <a:r>
              <a:rPr sz="2800" b="1" spc="190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героический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Швейцарский</a:t>
            </a:r>
            <a:r>
              <a:rPr sz="2800" b="1" spc="1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поход</a:t>
            </a:r>
            <a:r>
              <a:rPr sz="2800" b="1" spc="1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Суворова,</a:t>
            </a:r>
            <a:r>
              <a:rPr sz="2800" b="1" spc="1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ставший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великой</a:t>
            </a:r>
            <a:r>
              <a:rPr sz="2800" b="1" spc="114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страницей</a:t>
            </a:r>
            <a:r>
              <a:rPr sz="2800" b="1" spc="1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русской истории.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indent="359410" algn="just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800" b="1" spc="3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этом</a:t>
            </a:r>
            <a:r>
              <a:rPr sz="2800" b="1" spc="3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походе</a:t>
            </a:r>
            <a:r>
              <a:rPr sz="2800" b="1" spc="3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потери</a:t>
            </a:r>
            <a:r>
              <a:rPr sz="2800" b="1" spc="3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русской</a:t>
            </a:r>
            <a:r>
              <a:rPr sz="2800" b="1" spc="3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армии,</a:t>
            </a:r>
            <a:r>
              <a:rPr sz="2800" b="1" spc="3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вышедшей</a:t>
            </a:r>
            <a:r>
              <a:rPr sz="2800" b="1" spc="3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из</a:t>
            </a:r>
            <a:r>
              <a:rPr sz="2800" b="1" spc="3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окружения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без</a:t>
            </a:r>
            <a:r>
              <a:rPr sz="2800" b="1" spc="114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продовольствия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800" b="1" spc="1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боеприпасов</a:t>
            </a:r>
            <a:r>
              <a:rPr sz="2800" b="1" spc="1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разбивших</a:t>
            </a:r>
            <a:r>
              <a:rPr sz="2800" b="1" spc="1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все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войска</a:t>
            </a:r>
            <a:r>
              <a:rPr sz="2800" b="1" spc="114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spc="-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на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своём</a:t>
            </a:r>
            <a:r>
              <a:rPr sz="2800" b="1" spc="1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пути,</a:t>
            </a:r>
            <a:r>
              <a:rPr sz="2800" b="1" spc="1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составили</a:t>
            </a:r>
            <a:r>
              <a:rPr sz="2800" b="1" spc="17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около</a:t>
            </a:r>
            <a:r>
              <a:rPr sz="2800" b="1" spc="1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5</a:t>
            </a:r>
            <a:r>
              <a:rPr sz="2800" b="1" spc="17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тысяч</a:t>
            </a:r>
            <a:r>
              <a:rPr sz="2800" b="1" spc="17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человек</a:t>
            </a:r>
            <a:r>
              <a:rPr sz="2800" b="1" spc="1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(до</a:t>
            </a:r>
            <a:r>
              <a:rPr sz="2800" b="1" spc="1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1/4</a:t>
            </a:r>
            <a:r>
              <a:rPr sz="2800" b="1" spc="1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армии),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многие</a:t>
            </a:r>
            <a:r>
              <a:rPr sz="2800" b="1" spc="-4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из</a:t>
            </a:r>
            <a:r>
              <a:rPr sz="2800" b="1" spc="-1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которых</a:t>
            </a:r>
            <a:r>
              <a:rPr sz="2800" b="1" spc="-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разбились</a:t>
            </a:r>
            <a:r>
              <a:rPr sz="2800" b="1" spc="-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при</a:t>
            </a:r>
            <a:r>
              <a:rPr sz="2800" b="1" spc="-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переходах.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indent="359410" algn="just">
              <a:lnSpc>
                <a:spcPct val="100000"/>
              </a:lnSpc>
              <a:spcBef>
                <a:spcPts val="5"/>
              </a:spcBef>
            </a:pP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Однако</a:t>
            </a:r>
            <a:r>
              <a:rPr sz="2800" b="1" spc="6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потери</a:t>
            </a:r>
            <a:r>
              <a:rPr sz="2800" b="1" spc="6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французских</a:t>
            </a:r>
            <a:r>
              <a:rPr sz="2800" b="1" spc="6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войск,</a:t>
            </a:r>
            <a:r>
              <a:rPr sz="2800" b="1" spc="65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обладавших</a:t>
            </a:r>
            <a:r>
              <a:rPr sz="2800" b="1" spc="6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подавляющим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превосходством</a:t>
            </a:r>
            <a:r>
              <a:rPr sz="2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численности,</a:t>
            </a:r>
            <a:r>
              <a:rPr sz="2800" b="1" spc="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превосходили</a:t>
            </a:r>
            <a:r>
              <a:rPr sz="2800" b="1" spc="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потери</a:t>
            </a:r>
            <a:r>
              <a:rPr sz="2800" b="1" spc="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русских</a:t>
            </a:r>
            <a:r>
              <a:rPr sz="2800" b="1" spc="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войск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spc="-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3-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4</a:t>
            </a:r>
            <a:r>
              <a:rPr sz="2800" b="1" spc="1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раза.</a:t>
            </a:r>
            <a:r>
              <a:rPr sz="2800" b="1" spc="1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Было</a:t>
            </a:r>
            <a:r>
              <a:rPr sz="2800" b="1" spc="1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захвачено</a:t>
            </a:r>
            <a:r>
              <a:rPr sz="2800" b="1" spc="1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800" b="1" spc="1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плен</a:t>
            </a:r>
            <a:r>
              <a:rPr sz="2800" b="1" spc="114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2778</a:t>
            </a:r>
            <a:r>
              <a:rPr sz="2800" b="1" spc="114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французских</a:t>
            </a:r>
            <a:r>
              <a:rPr sz="2800" b="1" spc="1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солдат</a:t>
            </a:r>
            <a:r>
              <a:rPr sz="2800" b="1" spc="1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800" b="1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офицеров,</a:t>
            </a:r>
            <a:r>
              <a:rPr sz="2800" b="1" spc="5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половину</a:t>
            </a:r>
            <a:r>
              <a:rPr sz="2800" b="1" spc="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которых</a:t>
            </a:r>
            <a:r>
              <a:rPr sz="2800" b="1" spc="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Суворов</a:t>
            </a:r>
            <a:r>
              <a:rPr sz="2800" b="1" spc="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сумел</a:t>
            </a:r>
            <a:r>
              <a:rPr sz="2800" b="1" spc="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прокормить</a:t>
            </a:r>
            <a:r>
              <a:rPr sz="2800" b="1" spc="7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800" b="1" spc="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вывести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из</a:t>
            </a:r>
            <a:r>
              <a:rPr sz="2800" b="1" spc="-3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Альп</a:t>
            </a:r>
            <a:r>
              <a:rPr sz="2800" b="1" spc="-5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как</a:t>
            </a:r>
            <a:r>
              <a:rPr sz="2800" b="1" spc="-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свидетельство</a:t>
            </a:r>
            <a:r>
              <a:rPr sz="2800" b="1" spc="-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великого</a:t>
            </a:r>
            <a:r>
              <a:rPr sz="2800" b="1" spc="-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подвига.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67400" y="1348342"/>
            <a:ext cx="6019800" cy="321241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indent="265113" algn="just">
              <a:spcBef>
                <a:spcPts val="90"/>
              </a:spcBef>
            </a:pPr>
            <a:r>
              <a:rPr sz="2600" spc="-1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Переход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sz="2600" spc="-1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Суворова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через Альпы </a:t>
            </a:r>
            <a:r>
              <a:rPr lang="ru-RU" sz="2600" spc="-2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стал 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беспрецедентным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ru-RU" sz="2600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lang="ru-RU" sz="2600" spc="-5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истории</a:t>
            </a:r>
            <a:r>
              <a:rPr lang="ru-RU" sz="2600" spc="-10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военного</a:t>
            </a:r>
            <a:r>
              <a:rPr lang="ru-RU" sz="2600" spc="-1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дела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. </a:t>
            </a:r>
            <a:r>
              <a:rPr lang="ru-RU" sz="2600" spc="-2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Никто </a:t>
            </a:r>
            <a:r>
              <a:rPr lang="ru-RU" sz="2600" spc="-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ни </a:t>
            </a:r>
            <a:r>
              <a:rPr lang="ru-RU" sz="2600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 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Суворова </a:t>
            </a:r>
            <a:r>
              <a:rPr lang="ru-RU" sz="2600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, ни 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после </a:t>
            </a:r>
            <a:r>
              <a:rPr lang="ru-RU" sz="2600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не 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совершал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spc="-25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его </a:t>
            </a:r>
            <a:r>
              <a:rPr lang="ru-RU" sz="2600" spc="-5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lang="ru-RU" sz="26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зимнее</a:t>
            </a:r>
            <a:r>
              <a:rPr lang="ru-RU" sz="2600" spc="-7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время.  </a:t>
            </a:r>
            <a:b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</a:b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   Русские </a:t>
            </a:r>
            <a:r>
              <a:rPr lang="ru-RU" sz="26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войска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	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доблестно выполнили </a:t>
            </a:r>
            <a:r>
              <a:rPr lang="ru-RU" sz="2600" spc="-2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свои 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союзнические обязательства перед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австрийцами,</a:t>
            </a:r>
            <a:r>
              <a:rPr lang="ru-RU" sz="2600" spc="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чего</a:t>
            </a:r>
            <a:r>
              <a:rPr lang="ru-RU" sz="2600" spc="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нельзя</a:t>
            </a:r>
            <a:r>
              <a:rPr lang="ru-RU" sz="2600" spc="4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сказать 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</a:t>
            </a:r>
            <a:r>
              <a:rPr lang="ru-RU" sz="2600" spc="-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lang="ru-RU" sz="2600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последних</a:t>
            </a:r>
            <a:r>
              <a:rPr lang="ru-RU" sz="2600" spc="-1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26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9664" y="4332858"/>
            <a:ext cx="2618105" cy="4116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942464" algn="l"/>
              </a:tabLst>
            </a:pPr>
            <a:r>
              <a:rPr sz="2600" b="1" dirty="0">
                <a:solidFill>
                  <a:srgbClr val="C00000"/>
                </a:solidFill>
                <a:latin typeface="Calibri"/>
                <a:cs typeface="Calibri"/>
              </a:rPr>
              <a:t>	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" y="457201"/>
            <a:ext cx="5486400" cy="5105399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194417" y="5715000"/>
            <a:ext cx="5638800" cy="28854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В.И</a:t>
            </a:r>
            <a:r>
              <a:rPr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 MT"/>
                <a:cs typeface="Arial MT"/>
              </a:rPr>
              <a:t>.</a:t>
            </a:r>
            <a:r>
              <a:rPr i="1" spc="-60" dirty="0">
                <a:solidFill>
                  <a:schemeClr val="tx2">
                    <a:lumMod val="60000"/>
                    <a:lumOff val="40000"/>
                  </a:schemeClr>
                </a:solidFill>
                <a:latin typeface="Arial MT"/>
                <a:cs typeface="Arial MT"/>
              </a:rPr>
              <a:t> </a:t>
            </a:r>
            <a:r>
              <a:rPr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Суриков</a:t>
            </a:r>
            <a:r>
              <a:rPr b="1" i="1" spc="3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 MT"/>
                <a:cs typeface="Arial MT"/>
              </a:rPr>
              <a:t>«</a:t>
            </a:r>
            <a:r>
              <a:rPr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Переход</a:t>
            </a:r>
            <a:r>
              <a:rPr b="1" i="1" spc="-3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Суворова</a:t>
            </a:r>
            <a:r>
              <a:rPr b="1" i="1" spc="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через</a:t>
            </a:r>
            <a:r>
              <a:rPr b="1" i="1" spc="-55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 </a:t>
            </a:r>
            <a:r>
              <a:rPr b="1"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Альпы»</a:t>
            </a:r>
            <a:r>
              <a:rPr i="1" spc="-10" dirty="0">
                <a:solidFill>
                  <a:schemeClr val="tx2">
                    <a:lumMod val="60000"/>
                    <a:lumOff val="40000"/>
                  </a:schemeClr>
                </a:solidFill>
                <a:latin typeface="Arial MT"/>
                <a:cs typeface="Arial MT"/>
              </a:rPr>
              <a:t>.</a:t>
            </a:r>
            <a:endParaRPr i="1" dirty="0">
              <a:solidFill>
                <a:schemeClr val="tx2">
                  <a:lumMod val="60000"/>
                  <a:lumOff val="40000"/>
                </a:schemeClr>
              </a:solidFill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24600" y="685800"/>
            <a:ext cx="5574791" cy="4483607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381000" y="1197321"/>
            <a:ext cx="5715000" cy="34605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indent="265113" algn="just">
              <a:lnSpc>
                <a:spcPct val="100000"/>
              </a:lnSpc>
              <a:spcBef>
                <a:spcPts val="1795"/>
              </a:spcBef>
            </a:pPr>
            <a:r>
              <a:rPr sz="2800" b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За</a:t>
            </a:r>
            <a:r>
              <a:rPr sz="2800" b="1" spc="22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этот</a:t>
            </a:r>
            <a:r>
              <a:rPr sz="2800" b="1" spc="2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беспримерный</a:t>
            </a:r>
            <a:r>
              <a:rPr sz="2800" b="1" spc="2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</a:t>
            </a:r>
            <a:r>
              <a:rPr sz="2800" b="1" spc="2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трудностям</a:t>
            </a:r>
            <a:r>
              <a:rPr sz="2800" b="1" spc="22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800" b="1" spc="24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героизму</a:t>
            </a:r>
            <a:r>
              <a:rPr sz="2800" b="1" spc="229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поход</a:t>
            </a:r>
            <a:r>
              <a:rPr sz="2800" b="1" spc="23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Суворов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28</a:t>
            </a:r>
            <a:r>
              <a:rPr sz="2800" b="1" spc="38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октября</a:t>
            </a:r>
            <a:r>
              <a:rPr sz="2800" b="1" spc="3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(8</a:t>
            </a:r>
            <a:r>
              <a:rPr sz="2800" b="1" spc="36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ноября)</a:t>
            </a:r>
            <a:r>
              <a:rPr sz="2800" b="1" spc="38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1799</a:t>
            </a:r>
            <a:r>
              <a:rPr sz="2800" b="1" spc="38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года</a:t>
            </a:r>
            <a:r>
              <a:rPr sz="2800" b="1" spc="38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был</a:t>
            </a:r>
            <a:r>
              <a:rPr sz="2800" b="1" spc="40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удостоен</a:t>
            </a:r>
            <a:r>
              <a:rPr sz="2800" b="1" spc="40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высшего</a:t>
            </a:r>
            <a:r>
              <a:rPr sz="2800" b="1" spc="3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воинского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звания</a:t>
            </a:r>
            <a:r>
              <a:rPr sz="2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-</a:t>
            </a:r>
            <a:r>
              <a:rPr sz="2800" b="1" spc="9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Генералиссимус</a:t>
            </a:r>
            <a:r>
              <a:rPr sz="2800" b="1" spc="10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российских</a:t>
            </a:r>
            <a:r>
              <a:rPr sz="2800" b="1" spc="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сухопутных</a:t>
            </a:r>
            <a:r>
              <a:rPr sz="2800" b="1" spc="8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и</a:t>
            </a:r>
            <a:r>
              <a:rPr sz="2800" b="1" spc="9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морских</a:t>
            </a:r>
            <a:r>
              <a:rPr sz="2800" b="1" spc="8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сил,</a:t>
            </a:r>
            <a:r>
              <a:rPr sz="2800" b="1" spc="7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став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четвёртым</a:t>
            </a:r>
            <a:r>
              <a:rPr sz="2800" b="1" spc="-4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в</a:t>
            </a:r>
            <a:r>
              <a:rPr sz="2800" b="1" spc="-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России,</a:t>
            </a:r>
            <a:r>
              <a:rPr sz="2800" b="1" spc="-6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кто</a:t>
            </a:r>
            <a:r>
              <a:rPr sz="2800" b="1" spc="-8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был</a:t>
            </a:r>
            <a:r>
              <a:rPr sz="2800" b="1" spc="-5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2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удостоен</a:t>
            </a:r>
            <a:r>
              <a:rPr sz="2800" b="1" spc="-7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этого</a:t>
            </a:r>
            <a:r>
              <a:rPr sz="2800" b="1" spc="-75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b="1" spc="-10" dirty="0">
                <a:solidFill>
                  <a:schemeClr val="accent2">
                    <a:lumMod val="75000"/>
                  </a:schemeClr>
                </a:solidFill>
                <a:latin typeface="Calibri"/>
                <a:cs typeface="Calibri"/>
              </a:rPr>
              <a:t>звания.</a:t>
            </a:r>
            <a:endParaRPr sz="2800" dirty="0">
              <a:solidFill>
                <a:schemeClr val="accent2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3768" y="546861"/>
            <a:ext cx="1742439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41959">
              <a:lnSpc>
                <a:spcPct val="100000"/>
              </a:lnSpc>
              <a:spcBef>
                <a:spcPts val="95"/>
              </a:spcBef>
            </a:pPr>
            <a:r>
              <a:rPr sz="19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Благодаря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природной</a:t>
            </a:r>
            <a:endParaRPr sz="19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33573" y="546861"/>
            <a:ext cx="195135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4163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уникальному гениальности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12945" y="546861"/>
            <a:ext cx="15246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95"/>
              </a:spcBef>
              <a:tabLst>
                <a:tab pos="1360170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опыту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9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полководца,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3768" y="1125677"/>
            <a:ext cx="5356860" cy="1763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95"/>
              </a:spcBef>
            </a:pP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1900" b="1" spc="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сумел</a:t>
            </a:r>
            <a:r>
              <a:rPr sz="1900" b="1" spc="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разработать</a:t>
            </a:r>
            <a:r>
              <a:rPr sz="1900" b="1" spc="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собственную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стратегию</a:t>
            </a:r>
            <a:r>
              <a:rPr sz="1900" b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900" b="1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тактику</a:t>
            </a:r>
            <a:r>
              <a:rPr sz="1900" b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ведения</a:t>
            </a:r>
            <a:r>
              <a:rPr sz="1900" b="1" spc="-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войны.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441959" algn="just">
              <a:lnSpc>
                <a:spcPct val="100000"/>
              </a:lnSpc>
            </a:pPr>
            <a:r>
              <a:rPr sz="19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Из-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</a:t>
            </a:r>
            <a:r>
              <a:rPr sz="1900" b="1" spc="4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его</a:t>
            </a:r>
            <a:r>
              <a:rPr sz="1900" b="1" spc="4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пера</a:t>
            </a:r>
            <a:r>
              <a:rPr sz="1900" b="1" spc="4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вышло</a:t>
            </a:r>
            <a:r>
              <a:rPr sz="1900" b="1" spc="4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известное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пособие</a:t>
            </a:r>
            <a:r>
              <a:rPr sz="1900" b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«Наука</a:t>
            </a:r>
            <a:r>
              <a:rPr sz="1900" b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побеждать»,</a:t>
            </a:r>
            <a:r>
              <a:rPr sz="1900" b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которое</a:t>
            </a:r>
            <a:r>
              <a:rPr sz="1900" b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стало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настольной</a:t>
            </a:r>
            <a:r>
              <a:rPr sz="1900" b="1" spc="3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 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книгой</a:t>
            </a:r>
            <a:r>
              <a:rPr sz="1900" b="1" spc="3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 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</a:t>
            </a:r>
            <a:r>
              <a:rPr sz="1900" b="1" spc="3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 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только военачальников,</a:t>
            </a:r>
            <a:r>
              <a:rPr sz="19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но</a:t>
            </a:r>
            <a:r>
              <a:rPr sz="19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9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простых</a:t>
            </a:r>
            <a:r>
              <a:rPr sz="1900" b="1" spc="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солдат.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25727" y="2864357"/>
            <a:ext cx="3326129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47850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Васильевич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768" y="3153613"/>
            <a:ext cx="400748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90980" algn="l"/>
                <a:tab pos="3451225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является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обладателем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всех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631314" algn="l"/>
                <a:tab pos="2938780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воинских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наград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своего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912233" y="2864357"/>
            <a:ext cx="1126490" cy="894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54610" algn="just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 высших времени.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3768" y="3733291"/>
            <a:ext cx="535051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433195" algn="l"/>
                <a:tab pos="2222500" algn="l"/>
                <a:tab pos="2780665" algn="l"/>
                <a:tab pos="3378200" algn="l"/>
                <a:tab pos="4006215" algn="l"/>
                <a:tab pos="4603750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Интересен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факт,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что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ему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еще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жизни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</a:t>
            </a:r>
            <a:r>
              <a:rPr sz="1900" b="1" spc="-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установлен</a:t>
            </a:r>
            <a:r>
              <a:rPr sz="1900" b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памятник.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5727" y="4312665"/>
            <a:ext cx="29819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79755" algn="l"/>
                <a:tab pos="1838960" algn="l"/>
              </a:tabLst>
            </a:pPr>
            <a:r>
              <a:rPr sz="19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России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возникли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73321" y="4312665"/>
            <a:ext cx="15608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суворовские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3768" y="4601921"/>
            <a:ext cx="170561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313815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училища,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где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37205" y="4601921"/>
            <a:ext cx="9753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кадетов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62298" y="4601921"/>
            <a:ext cx="102806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обучали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39080" y="4601921"/>
            <a:ext cx="11988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военному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58210" y="4892166"/>
            <a:ext cx="105156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Великой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89857" y="4892166"/>
            <a:ext cx="184658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Отечественной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3768" y="4892166"/>
            <a:ext cx="2096135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32485" algn="l"/>
                <a:tab pos="1210310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делу.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период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войны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21510" y="5181422"/>
            <a:ext cx="134683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(1941-</a:t>
            </a:r>
            <a:r>
              <a:rPr sz="19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1945)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89730" y="5181422"/>
            <a:ext cx="11772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появился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87517" y="5181422"/>
            <a:ext cx="74803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орден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3768" y="5471566"/>
            <a:ext cx="198501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618615" algn="l"/>
              </a:tabLst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Суворова.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9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Им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командиров,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17419" y="5471566"/>
            <a:ext cx="173990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8956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награждали достигших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506848" y="5471566"/>
            <a:ext cx="1530350" cy="604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92100">
              <a:lnSpc>
                <a:spcPct val="100000"/>
              </a:lnSpc>
              <a:spcBef>
                <a:spcPts val="95"/>
              </a:spcBef>
            </a:pPr>
            <a:r>
              <a:rPr sz="19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советских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наибольших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3768" y="6050381"/>
            <a:ext cx="3729990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успехов</a:t>
            </a:r>
            <a:r>
              <a:rPr sz="1900" b="1" spc="-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900" b="1" spc="-1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управлении</a:t>
            </a:r>
            <a:r>
              <a:rPr sz="19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9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армией.</a:t>
            </a:r>
            <a:endParaRPr sz="190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6286967" y="849121"/>
            <a:ext cx="5662330" cy="5253126"/>
            <a:chOff x="6270588" y="822960"/>
            <a:chExt cx="5662330" cy="5253126"/>
          </a:xfrm>
        </p:grpSpPr>
        <p:pic>
          <p:nvPicPr>
            <p:cNvPr id="27" name="object 2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14559" y="822960"/>
              <a:ext cx="2118359" cy="203301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0588" y="1494941"/>
              <a:ext cx="3499105" cy="458114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10200" y="836605"/>
            <a:ext cx="609282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i="1" dirty="0" err="1" smtClean="0">
                <a:solidFill>
                  <a:schemeClr val="accent2">
                    <a:lumMod val="75000"/>
                  </a:schemeClr>
                </a:solidFill>
              </a:rPr>
              <a:t>Александр</a:t>
            </a: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 Васильевич</a:t>
            </a:r>
            <a:r>
              <a:rPr i="1" spc="-28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i="1" spc="-10" dirty="0">
                <a:solidFill>
                  <a:schemeClr val="accent2">
                    <a:lumMod val="75000"/>
                  </a:schemeClr>
                </a:solidFill>
              </a:rPr>
              <a:t>Суворов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257800" y="3301666"/>
            <a:ext cx="6705600" cy="26084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11275" marR="462915" indent="-360045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spc="-13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i="1" dirty="0">
                <a:solidFill>
                  <a:schemeClr val="accent2">
                    <a:lumMod val="75000"/>
                  </a:schemeClr>
                </a:solidFill>
              </a:rPr>
              <a:t>русский</a:t>
            </a:r>
            <a:r>
              <a:rPr i="1" spc="-8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i="1" spc="-25" dirty="0">
                <a:solidFill>
                  <a:schemeClr val="accent2">
                    <a:lumMod val="75000"/>
                  </a:schemeClr>
                </a:solidFill>
              </a:rPr>
              <a:t>полководец, </a:t>
            </a:r>
            <a:r>
              <a:rPr i="1" spc="-10" dirty="0">
                <a:solidFill>
                  <a:schemeClr val="accent2">
                    <a:lumMod val="75000"/>
                  </a:schemeClr>
                </a:solidFill>
              </a:rPr>
              <a:t>основоположник</a:t>
            </a:r>
          </a:p>
          <a:p>
            <a:pPr marL="429895" marR="5080" indent="-417830" algn="ctr">
              <a:lnSpc>
                <a:spcPts val="3750"/>
              </a:lnSpc>
              <a:spcBef>
                <a:spcPts val="200"/>
              </a:spcBef>
            </a:pPr>
            <a:r>
              <a:rPr i="1" spc="-20" dirty="0">
                <a:solidFill>
                  <a:schemeClr val="accent2">
                    <a:lumMod val="75000"/>
                  </a:schemeClr>
                </a:solidFill>
              </a:rPr>
              <a:t>отечественной</a:t>
            </a:r>
            <a:r>
              <a:rPr i="1" spc="-9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i="1" dirty="0">
                <a:solidFill>
                  <a:schemeClr val="accent2">
                    <a:lumMod val="75000"/>
                  </a:schemeClr>
                </a:solidFill>
              </a:rPr>
              <a:t>военной</a:t>
            </a:r>
            <a:r>
              <a:rPr i="1" spc="-114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i="1" spc="-10" dirty="0">
                <a:solidFill>
                  <a:schemeClr val="accent2">
                    <a:lumMod val="75000"/>
                  </a:schemeClr>
                </a:solidFill>
              </a:rPr>
              <a:t>теории, </a:t>
            </a:r>
            <a:r>
              <a:rPr i="1" dirty="0">
                <a:solidFill>
                  <a:schemeClr val="accent2">
                    <a:lumMod val="75000"/>
                  </a:schemeClr>
                </a:solidFill>
              </a:rPr>
              <a:t>национальный</a:t>
            </a:r>
            <a:r>
              <a:rPr i="1" spc="-15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i="1" dirty="0">
                <a:solidFill>
                  <a:schemeClr val="accent2">
                    <a:lumMod val="75000"/>
                  </a:schemeClr>
                </a:solidFill>
              </a:rPr>
              <a:t>герой</a:t>
            </a:r>
            <a:r>
              <a:rPr i="1" spc="-175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i="1" spc="-10" dirty="0">
                <a:solidFill>
                  <a:schemeClr val="accent2">
                    <a:lumMod val="75000"/>
                  </a:schemeClr>
                </a:solidFill>
              </a:rPr>
              <a:t>России.</a:t>
            </a:r>
            <a:endParaRPr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072" y="813816"/>
            <a:ext cx="4267200" cy="509625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9616" y="384047"/>
            <a:ext cx="8317992" cy="623925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27632" y="198120"/>
            <a:ext cx="8653272" cy="648919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6721" y="685800"/>
            <a:ext cx="6858000" cy="481285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6350" indent="356235" algn="just">
              <a:lnSpc>
                <a:spcPct val="100000"/>
              </a:lnSpc>
              <a:spcBef>
                <a:spcPts val="90"/>
              </a:spcBef>
              <a:tabLst>
                <a:tab pos="3088640" algn="l"/>
                <a:tab pos="3759200" algn="l"/>
              </a:tabLst>
            </a:pPr>
            <a:r>
              <a:rPr sz="26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lang="ru-RU" sz="26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-</a:t>
            </a:r>
            <a:r>
              <a:rPr sz="2600" b="1" i="1" spc="55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гениальный</a:t>
            </a:r>
            <a:r>
              <a:rPr sz="26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полководец,</a:t>
            </a:r>
            <a:r>
              <a:rPr sz="2600" b="1" i="1" spc="3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</a:t>
            </a:r>
            <a:r>
              <a:rPr sz="2600" b="1" i="1" spc="3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всю</a:t>
            </a:r>
            <a:r>
              <a:rPr sz="2600" b="1" i="1" spc="3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свою</a:t>
            </a:r>
            <a:r>
              <a:rPr sz="2600" b="1" i="1" spc="3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карьеру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</a:t>
            </a:r>
            <a:r>
              <a:rPr sz="2600" b="1" i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проиграл</a:t>
            </a:r>
            <a:r>
              <a:rPr sz="2600" b="1" i="1" spc="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ни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одного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сражения,</a:t>
            </a:r>
            <a:r>
              <a:rPr sz="2600" b="1" i="1" spc="-5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</a:t>
            </a:r>
            <a:r>
              <a:rPr sz="26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также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неоднократно</a:t>
            </a:r>
            <a:r>
              <a:rPr sz="2600" b="1" i="1" spc="34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</a:t>
            </a:r>
            <a:r>
              <a:rPr sz="2600" b="1" i="1" spc="-1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наголову</a:t>
            </a:r>
            <a:r>
              <a:rPr sz="26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разбивал</a:t>
            </a:r>
            <a:r>
              <a:rPr lang="ru-RU" sz="26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значительно</a:t>
            </a:r>
            <a:r>
              <a:rPr sz="26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превосходящие</a:t>
            </a:r>
            <a:r>
              <a:rPr sz="2600" b="1" i="1" spc="60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</a:t>
            </a:r>
            <a:r>
              <a:rPr sz="2600" b="1" i="1" spc="59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численности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силы</a:t>
            </a:r>
            <a:r>
              <a:rPr sz="26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противника.</a:t>
            </a:r>
            <a:endParaRPr sz="26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356235" algn="just">
              <a:lnSpc>
                <a:spcPct val="100000"/>
              </a:lnSpc>
              <a:spcBef>
                <a:spcPts val="10"/>
              </a:spcBef>
              <a:tabLst>
                <a:tab pos="3253104" algn="l"/>
              </a:tabLst>
            </a:pP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Всего</a:t>
            </a:r>
            <a:r>
              <a:rPr sz="2600" b="1" i="1" spc="5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2600" b="1" i="1" spc="5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дал</a:t>
            </a:r>
            <a:r>
              <a:rPr sz="2600" b="1" i="1" spc="5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более</a:t>
            </a:r>
            <a:r>
              <a:rPr sz="2600" b="1" i="1" spc="5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60-</a:t>
            </a:r>
            <a:r>
              <a:rPr sz="26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ти </a:t>
            </a:r>
            <a:r>
              <a:rPr sz="26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крупных</a:t>
            </a:r>
            <a:r>
              <a:rPr sz="2600" b="1" i="1" spc="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сражений</a:t>
            </a:r>
            <a:r>
              <a:rPr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причем</a:t>
            </a:r>
            <a:r>
              <a:rPr sz="2600" b="1" i="1" spc="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6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25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</a:t>
            </a:r>
            <a:r>
              <a:rPr sz="26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сторонником</a:t>
            </a:r>
            <a:r>
              <a:rPr lang="ru-RU" sz="26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стремительных</a:t>
            </a:r>
            <a:r>
              <a:rPr sz="26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наступательных</a:t>
            </a:r>
            <a:r>
              <a:rPr sz="2600" b="1" i="1" spc="3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операций</a:t>
            </a:r>
            <a:r>
              <a:rPr sz="2600" b="1" i="1" spc="38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25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</a:t>
            </a:r>
            <a:r>
              <a:rPr sz="2600" b="1" i="1" spc="-2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врага</a:t>
            </a:r>
            <a:r>
              <a:rPr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lang="ru-RU"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600" b="1" i="1" spc="3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связи</a:t>
            </a:r>
            <a:r>
              <a:rPr sz="2600" b="1" i="1" spc="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2600" b="1" i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чем</a:t>
            </a:r>
            <a:r>
              <a:rPr sz="2600" b="1" i="1" spc="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ни</a:t>
            </a:r>
            <a:r>
              <a:rPr sz="2600" b="1" i="1" spc="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разу</a:t>
            </a:r>
            <a:r>
              <a:rPr sz="2600" b="1" i="1" spc="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6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использовал</a:t>
            </a:r>
            <a:r>
              <a:rPr sz="2600" b="1" i="1" spc="5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 </a:t>
            </a:r>
            <a:r>
              <a:rPr sz="26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оборонительных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приемов</a:t>
            </a:r>
            <a:r>
              <a:rPr sz="2600" b="1" i="1" spc="-1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ведения</a:t>
            </a:r>
            <a:r>
              <a:rPr sz="2600" b="1" i="1" spc="-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6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боя.</a:t>
            </a:r>
            <a:endParaRPr sz="26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8600" y="468375"/>
            <a:ext cx="3998976" cy="544372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304800" y="517276"/>
            <a:ext cx="7239000" cy="52091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2413" algn="just">
              <a:spcBef>
                <a:spcPts val="100"/>
              </a:spcBef>
            </a:pP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 Васильевич Суворов родился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24 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ноября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24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1730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2400" b="1" i="1" spc="-3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года  </a:t>
            </a:r>
            <a:r>
              <a:rPr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400" b="1" i="1" spc="24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Москве</a:t>
            </a:r>
            <a:r>
              <a:rPr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lang="ru-RU" sz="2400" b="1" i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252413" algn="just">
              <a:spcBef>
                <a:spcPts val="100"/>
              </a:spcBef>
            </a:pPr>
            <a:r>
              <a:rPr lang="ru-RU" sz="24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Мать,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 Авдотья  </a:t>
            </a:r>
            <a:r>
              <a:rPr lang="ru-RU" sz="24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Феодосьевна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, </a:t>
            </a:r>
            <a:r>
              <a:rPr lang="ru-RU" sz="24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была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дочерью вице-президента Вотчинной коллегии.</a:t>
            </a:r>
          </a:p>
          <a:p>
            <a:pPr marL="12700" marR="5080" indent="252413" algn="just">
              <a:spcBef>
                <a:spcPts val="100"/>
              </a:spcBef>
            </a:pP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Отец, Василий Иванович, являлся крестником Петра </a:t>
            </a:r>
            <a:r>
              <a:rPr lang="en-US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</a:p>
          <a:p>
            <a:pPr marL="12700" marR="5080" indent="252413" algn="just">
              <a:spcBef>
                <a:spcPts val="100"/>
              </a:spcBef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</a:t>
            </a:r>
            <a:r>
              <a:rPr lang="ru-RU" sz="2400" b="1" i="1" spc="1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время</a:t>
            </a:r>
            <a:r>
              <a:rPr lang="ru-RU" sz="2400" b="1" i="1" spc="3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правления</a:t>
            </a:r>
            <a:r>
              <a:rPr lang="ru-RU" sz="2400" b="1" i="1" spc="1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Екатерины </a:t>
            </a:r>
            <a:r>
              <a:rPr lang="ru-RU" sz="24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2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отец</a:t>
            </a:r>
            <a:r>
              <a:rPr lang="ru-RU" sz="2400" b="1" i="1" spc="459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будущего</a:t>
            </a:r>
            <a:r>
              <a:rPr lang="ru-RU" sz="2400" b="1" i="1" spc="47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полководца</a:t>
            </a:r>
            <a:r>
              <a:rPr lang="ru-RU" sz="2400" b="1" i="1" spc="484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служил</a:t>
            </a:r>
            <a:r>
              <a:rPr lang="ru-RU" sz="2400" b="1" i="1" spc="484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тайной</a:t>
            </a:r>
            <a:r>
              <a:rPr lang="ru-RU" sz="2400" b="1" i="1" spc="1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канцелярии,</a:t>
            </a:r>
            <a:r>
              <a:rPr lang="ru-RU" sz="2400" b="1" i="1" spc="13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lang="ru-RU" sz="2400" b="1" i="1" spc="1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результате</a:t>
            </a:r>
            <a:r>
              <a:rPr lang="ru-RU" sz="2400" b="1" i="1" spc="13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чего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получил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звание</a:t>
            </a:r>
            <a:r>
              <a:rPr lang="ru-RU" sz="2400" b="1" i="1" spc="-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генерала.</a:t>
            </a:r>
          </a:p>
          <a:p>
            <a:pPr marL="12700" marR="5080" indent="252413" algn="just">
              <a:spcBef>
                <a:spcPts val="100"/>
              </a:spcBef>
            </a:pP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Интересен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факт, что </a:t>
            </a:r>
            <a:r>
              <a:rPr lang="ru-RU" sz="24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Суворов-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старший</a:t>
            </a:r>
            <a:r>
              <a:rPr lang="ru-RU" sz="2400" b="1" i="1" spc="39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lang="ru-RU" sz="2400" b="1" i="1" spc="-2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 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создателем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первого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 России</a:t>
            </a:r>
            <a:r>
              <a:rPr lang="ru-RU" sz="2400" b="1" i="1" spc="-9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военного</a:t>
            </a:r>
            <a:r>
              <a:rPr lang="ru-RU" sz="2400" b="1" i="1" spc="-9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24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словаря.</a:t>
            </a:r>
            <a:endParaRPr sz="24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400" y="457200"/>
            <a:ext cx="4029456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487680"/>
            <a:ext cx="4340352" cy="588264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61940" y="564007"/>
            <a:ext cx="6701155" cy="3044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5687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ранних</a:t>
            </a:r>
            <a:r>
              <a:rPr sz="1800" b="1" i="1" spc="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лет</a:t>
            </a:r>
            <a:r>
              <a:rPr sz="1800" b="1" i="1" spc="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биографии</a:t>
            </a:r>
            <a:r>
              <a:rPr sz="1800" b="1" i="1" spc="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</a:t>
            </a:r>
            <a:r>
              <a:rPr sz="1800" b="1" i="1" spc="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наблюдалась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особая</a:t>
            </a:r>
            <a:r>
              <a:rPr sz="1800" b="1" i="1" spc="4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тяга</a:t>
            </a:r>
            <a:r>
              <a:rPr sz="1800" b="1" i="1" spc="4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sz="1800" b="1" i="1" spc="45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военным</a:t>
            </a:r>
            <a:r>
              <a:rPr sz="1800" b="1" i="1" spc="4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стратегиям.</a:t>
            </a:r>
            <a:r>
              <a:rPr sz="1800" b="1" i="1" spc="4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4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любил</a:t>
            </a:r>
            <a:r>
              <a:rPr sz="1800" b="1" i="1" spc="4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подолгу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находиться</a:t>
            </a:r>
            <a:r>
              <a:rPr sz="1800" b="1" i="1" spc="4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4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семейной</a:t>
            </a:r>
            <a:r>
              <a:rPr sz="1800" b="1" i="1" spc="4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библиотеке,</a:t>
            </a:r>
            <a:r>
              <a:rPr sz="1800" b="1" i="1" spc="4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читая соответствующие</a:t>
            </a:r>
            <a:r>
              <a:rPr sz="1800" b="1" i="1" spc="-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книги.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356870" algn="just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Мальчик</a:t>
            </a:r>
            <a:r>
              <a:rPr sz="18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проявлял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большой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интерес</a:t>
            </a:r>
            <a:r>
              <a:rPr sz="1800" b="1" i="1" spc="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военному</a:t>
            </a:r>
            <a:r>
              <a:rPr sz="1800" b="1" i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делу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800" b="1" i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-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будущем</a:t>
            </a:r>
            <a:r>
              <a:rPr sz="18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мечтал</a:t>
            </a:r>
            <a:r>
              <a:rPr sz="1800" b="1" i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стать</a:t>
            </a:r>
            <a:r>
              <a:rPr sz="1800" b="1" i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военнослужащим.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10795" indent="421005" algn="just">
              <a:lnSpc>
                <a:spcPct val="100000"/>
              </a:lnSpc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детстве</a:t>
            </a:r>
            <a:r>
              <a:rPr sz="18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Саша</a:t>
            </a:r>
            <a:r>
              <a:rPr sz="18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18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</a:t>
            </a:r>
            <a:r>
              <a:rPr sz="18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весьма</a:t>
            </a:r>
            <a:r>
              <a:rPr sz="18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болезненным</a:t>
            </a:r>
            <a:r>
              <a:rPr sz="1800" b="1" i="1" spc="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физически</a:t>
            </a:r>
            <a:r>
              <a:rPr sz="1800" b="1" i="1" spc="2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слабым</a:t>
            </a:r>
            <a:r>
              <a:rPr sz="1800" b="1" i="1" spc="2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ребенком.</a:t>
            </a:r>
            <a:r>
              <a:rPr sz="1800" b="1" i="1" spc="2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2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подростковом</a:t>
            </a:r>
            <a:r>
              <a:rPr sz="1800" b="1" i="1" spc="2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возрасте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4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начал</a:t>
            </a:r>
            <a:r>
              <a:rPr sz="1800" b="1" i="1" spc="45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закаляться</a:t>
            </a:r>
            <a:r>
              <a:rPr sz="1800" b="1" i="1" spc="4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800" b="1" i="1" spc="4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регулярно</a:t>
            </a:r>
            <a:r>
              <a:rPr sz="1800" b="1" i="1" spc="45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заниматься</a:t>
            </a:r>
            <a:r>
              <a:rPr sz="1800" b="1" i="1" spc="4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спортом.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Благодаря</a:t>
            </a:r>
            <a:r>
              <a:rPr sz="1800" b="1" i="1" spc="3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этому</a:t>
            </a:r>
            <a:r>
              <a:rPr sz="1800" b="1" i="1" spc="3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4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смог</a:t>
            </a:r>
            <a:r>
              <a:rPr sz="1800" b="1" i="1" spc="4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существенно</a:t>
            </a:r>
            <a:r>
              <a:rPr sz="1800" b="1" i="1" spc="4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поправить</a:t>
            </a:r>
            <a:r>
              <a:rPr sz="1800" b="1" i="1" spc="4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свое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здоровье.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18938" y="3582365"/>
            <a:ext cx="214204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1755" algn="l"/>
              </a:tabLst>
            </a:pPr>
            <a:r>
              <a:rPr sz="18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Однажды</a:t>
            </a:r>
            <a:r>
              <a:rPr sz="18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r>
              <a:rPr sz="18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2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когда</a:t>
            </a:r>
            <a:r>
              <a:rPr lang="ru-RU" sz="18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40599" y="3582365"/>
            <a:ext cx="118897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будущий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529573" y="3582365"/>
            <a:ext cx="200012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генералиссимус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560177" y="3582365"/>
            <a:ext cx="998219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44550" algn="l"/>
              </a:tabLst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играл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61940" y="3857370"/>
            <a:ext cx="27580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6290" algn="l"/>
                <a:tab pos="1128395" algn="l"/>
              </a:tabLst>
            </a:pP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доме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солдатиками</a:t>
            </a:r>
            <a:r>
              <a:rPr sz="18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,</a:t>
            </a:r>
            <a:endParaRPr sz="18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727950" y="3857370"/>
            <a:ext cx="91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54025" algn="l"/>
              </a:tabLst>
            </a:pP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ним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822563" y="3857370"/>
            <a:ext cx="145567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пристально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77296" y="3857370"/>
            <a:ext cx="1181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наблюдал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61940" y="4131691"/>
            <a:ext cx="49980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92530" algn="l"/>
                <a:tab pos="2204720" algn="l"/>
                <a:tab pos="3634104" algn="l"/>
              </a:tabLst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Абрам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Ганнибал,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пришедший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111867" y="4131691"/>
            <a:ext cx="1663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529696" y="4131691"/>
            <a:ext cx="102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6619" algn="l"/>
              </a:tabLst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гости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61940" y="4405706"/>
            <a:ext cx="47085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4010" algn="l"/>
                <a:tab pos="2091689" algn="l"/>
                <a:tab pos="2747010" algn="l"/>
                <a:tab pos="3750310" algn="l"/>
              </a:tabLst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Суворовым.</a:t>
            </a:r>
            <a:r>
              <a:rPr sz="18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весьма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удивлен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721722" y="4405706"/>
            <a:ext cx="63728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тем,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359008" y="4405706"/>
            <a:ext cx="120078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насколько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61940" y="4680584"/>
            <a:ext cx="6701155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грамотно</a:t>
            </a:r>
            <a:r>
              <a:rPr sz="1800" b="1" i="1" spc="25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маленький</a:t>
            </a:r>
            <a:r>
              <a:rPr sz="1800" b="1" i="1" spc="2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</a:t>
            </a:r>
            <a:r>
              <a:rPr sz="1800" b="1" i="1" spc="2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выстраивал</a:t>
            </a:r>
            <a:r>
              <a:rPr sz="1800" b="1" i="1" spc="2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spc="-2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свои</a:t>
            </a:r>
            <a:r>
              <a:rPr lang="ru-RU" sz="18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«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войска»</a:t>
            </a:r>
            <a:r>
              <a:rPr sz="1800" b="1" i="1" spc="-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</a:t>
            </a:r>
            <a:r>
              <a:rPr sz="1800" b="1" i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вел</a:t>
            </a: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сражение</a:t>
            </a:r>
            <a:r>
              <a:rPr sz="1800" b="1" i="1" spc="-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противником.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356870" algn="just">
              <a:lnSpc>
                <a:spcPct val="100000"/>
              </a:lnSpc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3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результате</a:t>
            </a:r>
            <a:r>
              <a:rPr sz="1800" b="1" i="1" spc="3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Ганнибал</a:t>
            </a:r>
            <a:r>
              <a:rPr sz="1800" b="1" i="1" spc="3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посоветовал</a:t>
            </a:r>
            <a:r>
              <a:rPr sz="1800" b="1" i="1" spc="3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Василию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Ивановичу</a:t>
            </a:r>
            <a:r>
              <a:rPr sz="1800" b="1" i="1" spc="2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серьезно</a:t>
            </a:r>
            <a:r>
              <a:rPr sz="1800" b="1" i="1" spc="3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отнестись</a:t>
            </a:r>
            <a:r>
              <a:rPr sz="1800" b="1" i="1" spc="3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sz="1800" b="1" i="1" spc="3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наклонностям</a:t>
            </a:r>
            <a:r>
              <a:rPr sz="1800" b="1" i="1" spc="3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сына,</a:t>
            </a:r>
            <a:r>
              <a:rPr sz="1800" b="1" i="1" spc="3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начать</a:t>
            </a:r>
            <a:r>
              <a:rPr sz="1800" b="1" i="1" spc="1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развивать</a:t>
            </a:r>
            <a:r>
              <a:rPr sz="1800" b="1" i="1" spc="2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1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нем</a:t>
            </a:r>
            <a:r>
              <a:rPr sz="1800" b="1" i="1" spc="1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необыкновенный</a:t>
            </a:r>
            <a:r>
              <a:rPr sz="1800" b="1" i="1" spc="20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талант стратега.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9415" y="200659"/>
            <a:ext cx="188341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725170" algn="l"/>
              </a:tabLst>
            </a:pPr>
            <a:r>
              <a:rPr sz="2400" spc="-50" dirty="0">
                <a:solidFill>
                  <a:schemeClr val="accent2">
                    <a:lumMod val="75000"/>
                  </a:schemeClr>
                </a:solidFill>
              </a:rPr>
              <a:t>В</a:t>
            </a:r>
            <a:r>
              <a:rPr sz="24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sz="2400" spc="-20" dirty="0">
                <a:solidFill>
                  <a:schemeClr val="accent2">
                    <a:lumMod val="75000"/>
                  </a:schemeClr>
                </a:solidFill>
              </a:rPr>
              <a:t>1742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  <a:p>
            <a:pPr marR="58419" algn="r">
              <a:lnSpc>
                <a:spcPct val="100000"/>
              </a:lnSpc>
            </a:pPr>
            <a:r>
              <a:rPr sz="2400" spc="-10" dirty="0">
                <a:solidFill>
                  <a:schemeClr val="accent2">
                    <a:lumMod val="75000"/>
                  </a:schemeClr>
                </a:solidFill>
              </a:rPr>
              <a:t>Александра</a:t>
            </a:r>
            <a:endParaRPr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25014" y="200659"/>
            <a:ext cx="15240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7160">
              <a:lnSpc>
                <a:spcPct val="100000"/>
              </a:lnSpc>
              <a:spcBef>
                <a:spcPts val="100"/>
              </a:spcBef>
              <a:tabLst>
                <a:tab pos="1323340" algn="l"/>
              </a:tabLst>
            </a:pPr>
            <a:r>
              <a:rPr sz="24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году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30648" y="200659"/>
            <a:ext cx="180911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7155" algn="just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биографии </a:t>
            </a:r>
            <a:r>
              <a:rPr sz="24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происходит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зачислили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9415" y="932434"/>
            <a:ext cx="5940425" cy="22176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58290" algn="l"/>
                <a:tab pos="3405504" algn="l"/>
              </a:tabLst>
            </a:pP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важное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событие: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его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2024380" algn="l"/>
                <a:tab pos="2347595" algn="l"/>
                <a:tab pos="4512310" algn="l"/>
                <a:tab pos="5445125" algn="l"/>
              </a:tabLst>
            </a:pP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мушкетером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Семеновский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полк,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где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400" b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прослужил</a:t>
            </a:r>
            <a:r>
              <a:rPr sz="2400" b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почти</a:t>
            </a:r>
            <a:r>
              <a:rPr sz="2400" b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семь</a:t>
            </a:r>
            <a:r>
              <a:rPr sz="2400" b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лет.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454025" algn="just">
              <a:lnSpc>
                <a:spcPct val="98800"/>
              </a:lnSpc>
              <a:spcBef>
                <a:spcPts val="35"/>
              </a:spcBef>
            </a:pP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400" b="1" spc="2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этот</a:t>
            </a:r>
            <a:r>
              <a:rPr sz="2400" b="1" spc="2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период</a:t>
            </a:r>
            <a:r>
              <a:rPr sz="2400" b="1" spc="2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400" b="1" spc="2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продолжал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заниматься</a:t>
            </a:r>
            <a:r>
              <a:rPr sz="2400" b="1" spc="5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самообразование</a:t>
            </a:r>
            <a:r>
              <a:rPr sz="2400" b="1" spc="5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 </a:t>
            </a:r>
            <a:r>
              <a:rPr sz="24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усиленно</a:t>
            </a:r>
            <a:r>
              <a:rPr sz="2400" b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учил</a:t>
            </a:r>
            <a:r>
              <a:rPr sz="2400" b="1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иностранные</a:t>
            </a:r>
            <a:r>
              <a:rPr sz="2400" b="1" spc="-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языки.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4040" y="3371799"/>
            <a:ext cx="519303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3550" algn="l"/>
                <a:tab pos="1795780" algn="l"/>
                <a:tab pos="3713479" algn="l"/>
              </a:tabLst>
            </a:pPr>
            <a:r>
              <a:rPr sz="24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период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биографии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1755-</a:t>
            </a:r>
            <a:r>
              <a:rPr sz="24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1758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3317" y="3371799"/>
            <a:ext cx="4152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гг.,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9415" y="3738117"/>
            <a:ext cx="46602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08810" algn="l"/>
                <a:tab pos="3573145" algn="l"/>
              </a:tabLst>
            </a:pP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Суворов,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будучи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95696" y="3738117"/>
            <a:ext cx="1189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61009" algn="l"/>
              </a:tabLst>
            </a:pPr>
            <a:r>
              <a:rPr sz="24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чине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9415" y="4103573"/>
            <a:ext cx="60864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1314" algn="l"/>
                <a:tab pos="2890520" algn="l"/>
              </a:tabLst>
            </a:pP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поручика,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служил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в</a:t>
            </a:r>
            <a:r>
              <a:rPr sz="2400" b="1" spc="2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военной</a:t>
            </a:r>
            <a:r>
              <a:rPr sz="2400" b="1" spc="2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коллегии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9415" y="4470019"/>
            <a:ext cx="22669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451610" algn="l"/>
              </a:tabLst>
            </a:pP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После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этого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Семилетней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589022" y="4470019"/>
            <a:ext cx="379857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57200">
              <a:lnSpc>
                <a:spcPct val="100000"/>
              </a:lnSpc>
              <a:spcBef>
                <a:spcPts val="100"/>
              </a:spcBef>
              <a:tabLst>
                <a:tab pos="1344930" algn="l"/>
                <a:tab pos="1369060" algn="l"/>
                <a:tab pos="3564254" algn="l"/>
                <a:tab pos="3597910" algn="l"/>
              </a:tabLst>
            </a:pPr>
            <a:r>
              <a:rPr sz="24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участвовал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	</a:t>
            </a:r>
            <a:r>
              <a:rPr sz="2400" b="1" spc="-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войне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(1756-1763).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endParaRPr sz="2400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9415" y="5201792"/>
            <a:ext cx="10462895" cy="750205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4385945">
              <a:lnSpc>
                <a:spcPts val="2810"/>
              </a:lnSpc>
              <a:spcBef>
                <a:spcPts val="250"/>
              </a:spcBef>
              <a:tabLst>
                <a:tab pos="1731645" algn="l"/>
                <a:tab pos="4432935" algn="l"/>
                <a:tab pos="5149215" algn="l"/>
              </a:tabLst>
            </a:pP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тыловом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подразделении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sz="2400" b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сумел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дослужиться</a:t>
            </a:r>
            <a:r>
              <a:rPr sz="2400" b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</a:t>
            </a:r>
            <a:r>
              <a:rPr sz="2400" b="1" spc="-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2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премьер-</a:t>
            </a:r>
            <a:r>
              <a:rPr sz="2400" b="1" spc="-1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майора</a:t>
            </a:r>
            <a:r>
              <a:rPr sz="2400" b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70776" y="381000"/>
            <a:ext cx="4447032" cy="587349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416850"/>
            <a:ext cx="10744200" cy="440436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4770" y="4876800"/>
            <a:ext cx="11572430" cy="16741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6350" indent="356870" algn="just">
              <a:lnSpc>
                <a:spcPct val="100000"/>
              </a:lnSpc>
            </a:pPr>
            <a:r>
              <a:rPr sz="18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33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1759</a:t>
            </a:r>
            <a:r>
              <a:rPr sz="1800" b="1" i="1" spc="3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году</a:t>
            </a:r>
            <a:r>
              <a:rPr sz="1800" b="1" i="1" spc="2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</a:t>
            </a:r>
            <a:r>
              <a:rPr sz="1800" b="1" i="1" spc="3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Васильевич</a:t>
            </a:r>
            <a:r>
              <a:rPr sz="1800" b="1" i="1" spc="3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1800" b="1" i="1" spc="3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участвовал</a:t>
            </a:r>
            <a:r>
              <a:rPr sz="1800" b="1" i="1" spc="3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3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первом</a:t>
            </a:r>
            <a:r>
              <a:rPr sz="1800" b="1" i="1" spc="3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сражении.</a:t>
            </a:r>
            <a:r>
              <a:rPr sz="1800" b="1" i="1" spc="3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Интересен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факт,</a:t>
            </a:r>
            <a:r>
              <a:rPr sz="18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что</a:t>
            </a:r>
            <a:r>
              <a:rPr sz="1800" b="1" i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возглавив</a:t>
            </a:r>
            <a:r>
              <a:rPr sz="18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драгунский</a:t>
            </a:r>
            <a:r>
              <a:rPr sz="1800" b="1" i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эскадрон,</a:t>
            </a:r>
            <a:r>
              <a:rPr sz="1800" b="1" i="1" spc="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смог</a:t>
            </a:r>
            <a:r>
              <a:rPr sz="18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обратить</a:t>
            </a:r>
            <a:r>
              <a:rPr sz="1800" b="1" i="1" spc="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немцев</a:t>
            </a:r>
            <a:r>
              <a:rPr sz="1800" b="1" i="1" spc="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бегство.</a:t>
            </a:r>
            <a:r>
              <a:rPr sz="1800" b="1" i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Позже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Суворов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успешно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сражался</a:t>
            </a:r>
            <a:r>
              <a:rPr sz="1800" b="1" i="1" spc="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</a:t>
            </a:r>
            <a:r>
              <a:rPr sz="18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Кунерсдорфом.</a:t>
            </a:r>
            <a:r>
              <a:rPr sz="18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Эта</a:t>
            </a:r>
            <a:r>
              <a:rPr sz="1800" b="1" i="1" spc="6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битва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стала</a:t>
            </a:r>
            <a:r>
              <a:rPr sz="1800" b="1" i="1" spc="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переломным</a:t>
            </a:r>
            <a:r>
              <a:rPr sz="1800" b="1" i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моментом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Семилетней войне.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indent="358775" algn="just">
              <a:lnSpc>
                <a:spcPct val="100000"/>
              </a:lnSpc>
              <a:spcBef>
                <a:spcPts val="5"/>
              </a:spcBef>
            </a:pP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проявленную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храбрость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получил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должность</a:t>
            </a:r>
            <a:r>
              <a:rPr sz="1800" b="1" i="1" spc="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дежурного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офицера</a:t>
            </a:r>
            <a:r>
              <a:rPr sz="1800" b="1" i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</a:t>
            </a:r>
            <a:r>
              <a:rPr lang="ru-RU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генерале</a:t>
            </a:r>
            <a:r>
              <a:rPr lang="ru-RU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Ферморе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r>
              <a:rPr sz="18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-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этом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качестве</a:t>
            </a:r>
            <a:r>
              <a:rPr sz="18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-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участвовал</a:t>
            </a:r>
            <a:r>
              <a:rPr sz="1800" b="1" i="1" spc="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-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военной</a:t>
            </a:r>
            <a:r>
              <a:rPr sz="1800" b="1" i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операции</a:t>
            </a:r>
            <a:r>
              <a:rPr sz="18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</a:t>
            </a:r>
            <a:r>
              <a:rPr sz="18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взятию</a:t>
            </a:r>
            <a:r>
              <a:rPr sz="1800" b="1" i="1" spc="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Берлина.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01000" y="2434364"/>
            <a:ext cx="3744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555865" marR="1076325">
              <a:lnSpc>
                <a:spcPct val="100000"/>
              </a:lnSpc>
              <a:spcBef>
                <a:spcPts val="95"/>
              </a:spcBef>
            </a:pPr>
            <a:endParaRPr lang="ru-RU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67400" y="555770"/>
            <a:ext cx="6172200" cy="310213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359410" algn="just">
              <a:spcBef>
                <a:spcPts val="90"/>
              </a:spcBef>
            </a:pP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2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скором</a:t>
            </a:r>
            <a:r>
              <a:rPr sz="2000" b="1" i="1" spc="2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времени</a:t>
            </a:r>
            <a:r>
              <a:rPr sz="2000" b="1" i="1" spc="2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</a:t>
            </a:r>
            <a:r>
              <a:rPr sz="2000" b="1" i="1" spc="26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оказался</a:t>
            </a:r>
            <a:r>
              <a:rPr sz="2000" b="1" i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подчинении</a:t>
            </a:r>
            <a:r>
              <a:rPr sz="2000" b="1" i="1" spc="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генерала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Магнуса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Иоганна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фон</a:t>
            </a:r>
            <a:r>
              <a:rPr sz="2000" b="1" i="1" spc="4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Берга.</a:t>
            </a:r>
            <a:r>
              <a:rPr sz="2000" b="1" i="1" spc="4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Талантливому</a:t>
            </a:r>
            <a:r>
              <a:rPr sz="2000" b="1" i="1" spc="4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офицеру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поручили</a:t>
            </a:r>
            <a:r>
              <a:rPr sz="2000" b="1" i="1" spc="47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возглавить</a:t>
            </a:r>
            <a:r>
              <a:rPr sz="2000" b="1" i="1" spc="4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драгунские,</a:t>
            </a:r>
            <a:r>
              <a:rPr sz="2000" b="1" i="1" spc="4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казачьи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гусарские</a:t>
            </a:r>
            <a:r>
              <a:rPr sz="2000" b="1" i="1" spc="4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подразделения,</a:t>
            </a:r>
            <a:r>
              <a:rPr sz="2000" b="1" i="1" spc="409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так</a:t>
            </a:r>
            <a:r>
              <a:rPr sz="2000" b="1" i="1" spc="4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как</a:t>
            </a:r>
            <a:r>
              <a:rPr sz="2000" b="1" i="1" spc="4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 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блестяще</a:t>
            </a:r>
            <a:r>
              <a:rPr sz="2000" b="1" i="1" spc="2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справлялся</a:t>
            </a:r>
            <a:r>
              <a:rPr sz="2000" b="1" i="1" spc="2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2000" b="1" i="1" spc="3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любыми</a:t>
            </a:r>
            <a:r>
              <a:rPr sz="2000" b="1" i="1" spc="3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заданиями, которые</a:t>
            </a:r>
            <a:r>
              <a:rPr sz="2000" b="1" i="1" spc="-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получал</a:t>
            </a:r>
            <a:r>
              <a:rPr sz="2000" b="1" i="1" spc="-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от</a:t>
            </a:r>
            <a:r>
              <a:rPr sz="2000" b="1" i="1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 err="1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командования</a:t>
            </a:r>
            <a:r>
              <a:rPr sz="20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r>
              <a:rPr lang="ru-RU" sz="20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</a:p>
          <a:p>
            <a:pPr marL="12700" marR="5080" indent="346075" algn="just">
              <a:spcBef>
                <a:spcPts val="90"/>
              </a:spcBef>
            </a:pPr>
            <a:r>
              <a:rPr lang="ru-RU" sz="20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2000" b="1" i="1" spc="-2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1762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	</a:t>
            </a:r>
            <a:r>
              <a:rPr lang="ru-RU" sz="2000" b="1" i="1" spc="-2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г. </a:t>
            </a:r>
            <a:r>
              <a:rPr lang="ru-RU" sz="20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Александра Васильевича произвели </a:t>
            </a:r>
            <a:r>
              <a:rPr lang="ru-RU" sz="2000" b="1" i="1" spc="-5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 </a:t>
            </a:r>
            <a:r>
              <a:rPr lang="ru-RU" sz="2000" b="1" i="1" spc="-10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полковники.</a:t>
            </a:r>
            <a:endParaRPr lang="ru-RU" sz="2000" i="1" dirty="0" smtClean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359410" algn="just">
              <a:lnSpc>
                <a:spcPct val="100000"/>
              </a:lnSpc>
              <a:spcBef>
                <a:spcPts val="90"/>
              </a:spcBef>
            </a:pPr>
            <a:endParaRPr sz="20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5160264" cy="4556760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67400" y="3429000"/>
            <a:ext cx="6096000" cy="245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265113" algn="just">
              <a:lnSpc>
                <a:spcPct val="100000"/>
              </a:lnSpc>
            </a:pPr>
            <a:r>
              <a:rPr sz="2000" b="1" i="1" dirty="0" err="1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</a:t>
            </a:r>
            <a:r>
              <a:rPr sz="2000" b="1" i="1" spc="-8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словам</a:t>
            </a:r>
            <a:r>
              <a:rPr sz="2000" b="1" i="1" spc="-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Суворова,</a:t>
            </a:r>
            <a:r>
              <a:rPr sz="20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именно</a:t>
            </a:r>
            <a:r>
              <a:rPr sz="20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</a:t>
            </a:r>
            <a:r>
              <a:rPr sz="2000" b="1" i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этого</a:t>
            </a:r>
            <a:r>
              <a:rPr sz="2000" b="1" i="1" spc="-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времени</a:t>
            </a:r>
            <a:r>
              <a:rPr sz="2000" b="1" i="1" spc="-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началась</a:t>
            </a:r>
            <a:r>
              <a:rPr sz="2000" b="1" i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его</a:t>
            </a:r>
            <a:r>
              <a:rPr sz="2000" b="1" i="1" spc="-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карьера.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2700" marR="5080" indent="360045" algn="just">
              <a:lnSpc>
                <a:spcPct val="99100"/>
              </a:lnSpc>
              <a:spcBef>
                <a:spcPts val="25"/>
              </a:spcBef>
            </a:pP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середине</a:t>
            </a:r>
            <a:r>
              <a:rPr sz="2000" b="1" i="1" spc="-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1760-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х</a:t>
            </a:r>
            <a:r>
              <a:rPr sz="20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годов</a:t>
            </a:r>
            <a:r>
              <a:rPr sz="2000" b="1" i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</a:t>
            </a:r>
            <a:r>
              <a:rPr sz="2000" b="1" i="1" spc="-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командовал</a:t>
            </a:r>
            <a:r>
              <a:rPr sz="2000" b="1" i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Суздальским</a:t>
            </a:r>
            <a:r>
              <a:rPr sz="2000" b="1" i="1" spc="-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полком.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этот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период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биографии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2000" b="1" i="1" spc="-1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издал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книгу</a:t>
            </a:r>
            <a:r>
              <a:rPr sz="2000" b="1" i="1" spc="484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«Полковое</a:t>
            </a:r>
            <a:r>
              <a:rPr sz="20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учреждение»,</a:t>
            </a:r>
            <a:r>
              <a:rPr sz="2000" b="1" i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где</a:t>
            </a:r>
            <a:r>
              <a:rPr sz="2000" b="1" i="1" spc="4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подробно изложил</a:t>
            </a:r>
            <a:r>
              <a:rPr sz="2000" b="1" i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суть</a:t>
            </a:r>
            <a:r>
              <a:rPr sz="2000" b="1" i="1" spc="-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своих</a:t>
            </a:r>
            <a:r>
              <a:rPr sz="2000" b="1" i="1" spc="-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взглядов</a:t>
            </a:r>
            <a:r>
              <a:rPr sz="20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</a:t>
            </a:r>
            <a:r>
              <a:rPr sz="2000" b="1" i="1" spc="-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формирование</a:t>
            </a:r>
            <a:r>
              <a:rPr sz="2000" b="1" i="1" spc="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0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войск.</a:t>
            </a:r>
            <a:endParaRPr sz="20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35495" y="170687"/>
            <a:ext cx="4111752" cy="493471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31391" y="204850"/>
            <a:ext cx="4328160" cy="483349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04801" y="5124069"/>
            <a:ext cx="11582400" cy="1560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7780" algn="ctr">
              <a:lnSpc>
                <a:spcPct val="100000"/>
              </a:lnSpc>
              <a:spcBef>
                <a:spcPts val="100"/>
              </a:spcBef>
              <a:tabLst>
                <a:tab pos="5235575" algn="l"/>
              </a:tabLst>
            </a:pPr>
            <a:r>
              <a:rPr sz="1800" b="1" dirty="0">
                <a:latin typeface="Calibri"/>
                <a:cs typeface="Calibri"/>
              </a:rPr>
              <a:t>Суворов</a:t>
            </a:r>
            <a:r>
              <a:rPr sz="1800" b="1" spc="-65" dirty="0">
                <a:latin typeface="Calibri"/>
                <a:cs typeface="Calibri"/>
              </a:rPr>
              <a:t> </a:t>
            </a:r>
            <a:r>
              <a:rPr sz="1800" b="1" spc="-20" dirty="0">
                <a:latin typeface="Calibri"/>
                <a:cs typeface="Calibri"/>
              </a:rPr>
              <a:t>А.В</a:t>
            </a:r>
            <a:r>
              <a:rPr sz="1800" spc="-20" dirty="0">
                <a:latin typeface="Calibri"/>
                <a:cs typeface="Calibri"/>
              </a:rPr>
              <a:t>.</a:t>
            </a:r>
            <a:r>
              <a:rPr sz="1800" dirty="0">
                <a:latin typeface="Calibri"/>
                <a:cs typeface="Calibri"/>
              </a:rPr>
              <a:t>	</a:t>
            </a:r>
            <a:r>
              <a:rPr sz="1800" b="1" dirty="0">
                <a:latin typeface="Calibri"/>
                <a:cs typeface="Calibri"/>
              </a:rPr>
              <a:t>Румянцев</a:t>
            </a:r>
            <a:r>
              <a:rPr sz="1800" b="1" spc="-80" dirty="0">
                <a:latin typeface="Calibri"/>
                <a:cs typeface="Calibri"/>
              </a:rPr>
              <a:t> </a:t>
            </a:r>
            <a:r>
              <a:rPr sz="1800" b="1" spc="-25" dirty="0">
                <a:latin typeface="Calibri"/>
                <a:cs typeface="Calibri"/>
              </a:rPr>
              <a:t>П.А</a:t>
            </a:r>
            <a:endParaRPr sz="1800" dirty="0">
              <a:latin typeface="Calibri"/>
              <a:cs typeface="Calibri"/>
            </a:endParaRPr>
          </a:p>
          <a:p>
            <a:pPr marL="192405" algn="just">
              <a:lnSpc>
                <a:spcPct val="100000"/>
              </a:lnSpc>
              <a:spcBef>
                <a:spcPts val="1330"/>
              </a:spcBef>
            </a:pP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Наибольшую</a:t>
            </a:r>
            <a:r>
              <a:rPr sz="1800" b="1" i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славу</a:t>
            </a:r>
            <a:r>
              <a:rPr sz="1800" b="1" i="1" spc="-9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Александр</a:t>
            </a:r>
            <a:r>
              <a:rPr sz="1800" b="1" i="1" spc="-1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Суворов приобрел</a:t>
            </a:r>
            <a:r>
              <a:rPr sz="18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-8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период</a:t>
            </a:r>
            <a:r>
              <a:rPr sz="1800" b="1" i="1" spc="-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правления</a:t>
            </a:r>
            <a:r>
              <a:rPr sz="1800" b="1" i="1" spc="-7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Екатерины</a:t>
            </a:r>
            <a:r>
              <a:rPr sz="1800" b="1" i="1" spc="38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II</a:t>
            </a:r>
            <a:r>
              <a:rPr sz="1800" b="1" i="1" spc="-2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.</a:t>
            </a:r>
            <a:r>
              <a:rPr lang="ru-RU" sz="1800" b="1" i="1" spc="-2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85" dirty="0" smtClean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1770</a:t>
            </a:r>
            <a:r>
              <a:rPr sz="18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году</a:t>
            </a:r>
            <a:r>
              <a:rPr sz="1800" b="1" i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он</a:t>
            </a:r>
            <a:r>
              <a:rPr sz="1800" b="1" i="1" spc="13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удостоился</a:t>
            </a:r>
            <a:r>
              <a:rPr sz="1800" b="1" i="1" spc="10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звания</a:t>
            </a:r>
            <a:r>
              <a:rPr sz="1800" b="1" i="1" spc="1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генерал-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майора.</a:t>
            </a:r>
            <a:r>
              <a:rPr sz="18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После</a:t>
            </a:r>
            <a:r>
              <a:rPr sz="1800" b="1" i="1" spc="1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уверенной</a:t>
            </a:r>
            <a:r>
              <a:rPr sz="1800" b="1" i="1" spc="1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победы</a:t>
            </a:r>
            <a:r>
              <a:rPr sz="1800" b="1" i="1" spc="9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над</a:t>
            </a:r>
            <a:r>
              <a:rPr sz="1800" b="1" i="1" spc="1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турками</a:t>
            </a:r>
            <a:r>
              <a:rPr sz="1800" b="1" i="1" spc="10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2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ему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присвоили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чин</a:t>
            </a:r>
            <a:r>
              <a:rPr sz="1800" b="1" i="1" spc="3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генерал-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поручика.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</a:t>
            </a:r>
            <a:r>
              <a:rPr sz="1800" b="1" i="1" spc="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это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время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его</a:t>
            </a:r>
            <a:r>
              <a:rPr sz="1800" b="1" i="1" spc="5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начальником</a:t>
            </a:r>
            <a:r>
              <a:rPr sz="1800" b="1" i="1" spc="4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был</a:t>
            </a:r>
            <a:r>
              <a:rPr sz="1800" b="1" i="1" spc="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знаменитый</a:t>
            </a:r>
            <a:r>
              <a:rPr sz="1800" b="1" i="1" spc="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фельдмаршал </a:t>
            </a:r>
            <a:r>
              <a:rPr sz="1800" b="1" i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Петр</a:t>
            </a:r>
            <a:r>
              <a:rPr sz="1800" b="1" i="1" spc="-5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1800" b="1" i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Румянцев.</a:t>
            </a:r>
            <a:endParaRPr sz="1800" i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</TotalTime>
  <Words>945</Words>
  <Application>Microsoft Office PowerPoint</Application>
  <PresentationFormat>Произвольный</PresentationFormat>
  <Paragraphs>146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Office Theme</vt:lpstr>
      <vt:lpstr>Не числом, а умением</vt:lpstr>
      <vt:lpstr>Александр Васильевич Суворов</vt:lpstr>
      <vt:lpstr>Презентация PowerPoint</vt:lpstr>
      <vt:lpstr>Презентация PowerPoint</vt:lpstr>
      <vt:lpstr>Презентация PowerPoint</vt:lpstr>
      <vt:lpstr>В 1742 Александра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1796 году скончалась Екатерина</vt:lpstr>
      <vt:lpstr>Презентация PowerPoint</vt:lpstr>
      <vt:lpstr>Презентация PowerPoint</vt:lpstr>
      <vt:lpstr>Презентация PowerPoint</vt:lpstr>
      <vt:lpstr>Переход  Суворова через Альпы стал беспрецедентным в  истории военного дела. Никто ни до Суворова , ни после не совершал  его в зимнее время.       Русские войска доблестно выполнили свои союзнические обязательства перед австрийцами, чего нельзя сказать о последних.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Вадим</cp:lastModifiedBy>
  <cp:revision>19</cp:revision>
  <dcterms:created xsi:type="dcterms:W3CDTF">2024-11-22T15:31:33Z</dcterms:created>
  <dcterms:modified xsi:type="dcterms:W3CDTF">2024-11-22T16:40:34Z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2020-11-24T00:00:00Z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2024-11-22T00:00:00Z</vt:filetime>
  </property>
  <property fmtid="{D5CDD505-2E9C-101B-9397-08002B2CF9AE}" pid="5" name="Producer">
    <vt:lpwstr>Microsoft® PowerPoint® 2013</vt:lpwstr>
  </property>
</Properties>
</file>