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61" r:id="rId7"/>
    <p:sldId id="262" r:id="rId8"/>
    <p:sldId id="264" r:id="rId9"/>
    <p:sldId id="265" r:id="rId10"/>
    <p:sldId id="272" r:id="rId11"/>
    <p:sldId id="268" r:id="rId12"/>
    <p:sldId id="269" r:id="rId13"/>
    <p:sldId id="267" r:id="rId14"/>
    <p:sldId id="270" r:id="rId15"/>
  </p:sldIdLst>
  <p:sldSz cx="9144000" cy="6858000" type="screen4x3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1" d="100"/>
          <a:sy n="101" d="100"/>
        </p:scale>
        <p:origin x="-1348" y="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4319" y="430148"/>
            <a:ext cx="8195360" cy="152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9648" y="3285236"/>
            <a:ext cx="4179570" cy="2550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40" y="2"/>
            <a:ext cx="9144000" cy="68579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4979" y="904435"/>
            <a:ext cx="6641592" cy="441502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792539" y="4740067"/>
            <a:ext cx="3351461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58775" algn="l"/>
            <a:r>
              <a:rPr sz="2400" b="1" i="1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Мне</a:t>
            </a:r>
            <a:r>
              <a:rPr sz="2400" b="1" i="1" spc="-15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видится</a:t>
            </a:r>
            <a:r>
              <a:rPr sz="2400" b="1" i="1" spc="-25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моё</a:t>
            </a:r>
            <a:r>
              <a:rPr sz="2400" b="1" i="1" spc="-30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spc="-10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селенье</a:t>
            </a:r>
            <a:r>
              <a:rPr sz="2400" b="1" i="1" spc="-10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, </a:t>
            </a:r>
            <a:endParaRPr lang="ru-RU" sz="2400" b="1" i="1" spc="-10" dirty="0" smtClean="0">
              <a:solidFill>
                <a:schemeClr val="accent3">
                  <a:lumMod val="50000"/>
                </a:schemeClr>
              </a:solidFill>
              <a:latin typeface="Mistral" pitchFamily="66" charset="0"/>
              <a:cs typeface="Times New Roman"/>
            </a:endParaRPr>
          </a:p>
          <a:p>
            <a:pPr marR="358775" algn="l"/>
            <a:r>
              <a:rPr sz="2400" b="1" i="1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Моё</a:t>
            </a:r>
            <a:r>
              <a:rPr sz="2400" b="1" i="1" spc="-35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spc="-10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Захарово</a:t>
            </a:r>
            <a:r>
              <a:rPr sz="2400" b="1" i="1" spc="-10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;</a:t>
            </a:r>
            <a:r>
              <a:rPr sz="2400" b="1" i="1" spc="-45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spc="-25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оно</a:t>
            </a:r>
            <a:endParaRPr sz="2400" b="1" i="1" dirty="0" smtClean="0">
              <a:solidFill>
                <a:schemeClr val="accent3">
                  <a:lumMod val="50000"/>
                </a:schemeClr>
              </a:solidFill>
              <a:latin typeface="Mistral" pitchFamily="66" charset="0"/>
              <a:cs typeface="Times New Roman"/>
            </a:endParaRPr>
          </a:p>
          <a:p>
            <a:pPr algn="l">
              <a:lnSpc>
                <a:spcPct val="100000"/>
              </a:lnSpc>
            </a:pPr>
            <a:r>
              <a:rPr sz="2400" b="1" i="1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С</a:t>
            </a:r>
            <a:r>
              <a:rPr sz="2400" b="1" i="1" spc="-45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заборами</a:t>
            </a:r>
            <a:r>
              <a:rPr sz="2400" b="1" i="1" spc="-50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к</a:t>
            </a:r>
            <a:r>
              <a:rPr sz="2400" b="1" i="1" spc="-35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реке</a:t>
            </a:r>
            <a:r>
              <a:rPr sz="2400" b="1" i="1" spc="-35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spc="-10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волнистой</a:t>
            </a:r>
            <a:r>
              <a:rPr sz="2400" b="1" i="1" spc="-10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,</a:t>
            </a:r>
            <a:endParaRPr sz="2400" b="1" i="1" dirty="0" smtClean="0">
              <a:solidFill>
                <a:schemeClr val="accent3">
                  <a:lumMod val="50000"/>
                </a:schemeClr>
              </a:solidFill>
              <a:latin typeface="Mistral" pitchFamily="66" charset="0"/>
              <a:cs typeface="Times New Roman"/>
            </a:endParaRPr>
          </a:p>
          <a:p>
            <a:pPr algn="l">
              <a:lnSpc>
                <a:spcPct val="100000"/>
              </a:lnSpc>
            </a:pPr>
            <a:r>
              <a:rPr sz="2400" b="1" i="1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С</a:t>
            </a:r>
            <a:r>
              <a:rPr sz="2400" b="1" i="1" spc="-30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spc="-10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мостом</a:t>
            </a:r>
            <a:r>
              <a:rPr sz="2400" b="1" i="1" spc="-25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и</a:t>
            </a:r>
            <a:r>
              <a:rPr sz="2400" b="1" i="1" spc="-25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рощею</a:t>
            </a:r>
            <a:r>
              <a:rPr sz="2400" b="1" i="1" spc="-5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spc="-10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тенистой</a:t>
            </a:r>
            <a:endParaRPr sz="2400" b="1" i="1" dirty="0" smtClean="0">
              <a:solidFill>
                <a:schemeClr val="accent3">
                  <a:lumMod val="50000"/>
                </a:schemeClr>
              </a:solidFill>
              <a:latin typeface="Mistral" pitchFamily="66" charset="0"/>
              <a:cs typeface="Times New Roman"/>
            </a:endParaRPr>
          </a:p>
          <a:p>
            <a:pPr algn="l">
              <a:lnSpc>
                <a:spcPct val="100000"/>
              </a:lnSpc>
            </a:pPr>
            <a:r>
              <a:rPr sz="2400" b="1" i="1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Зерцалом</a:t>
            </a:r>
            <a:r>
              <a:rPr sz="2400" b="1" i="1" spc="-90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вод</a:t>
            </a:r>
            <a:r>
              <a:rPr sz="2400" b="1" i="1" spc="-70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 </a:t>
            </a:r>
            <a:r>
              <a:rPr sz="2400" b="1" i="1" spc="-10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отражено</a:t>
            </a:r>
            <a:r>
              <a:rPr sz="2400" b="1" i="1" spc="-10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  <a:cs typeface="Times New Roman"/>
              </a:rPr>
              <a:t>…</a:t>
            </a:r>
            <a:endParaRPr sz="2400" b="1" i="1" dirty="0">
              <a:solidFill>
                <a:schemeClr val="accent3">
                  <a:lumMod val="50000"/>
                </a:schemeClr>
              </a:solidFill>
              <a:latin typeface="Mistral" pitchFamily="66" charset="0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536961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75"/>
              </a:spcBef>
            </a:pPr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Пушкинские</a:t>
            </a:r>
            <a:r>
              <a:rPr lang="ru-RU" sz="4000" b="1" i="1" spc="-24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4000" b="1" i="1" spc="-1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места России</a:t>
            </a:r>
            <a:endParaRPr lang="ru-RU" sz="4000" b="1" i="1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дим\Desktop\618a5c1614e827504c45ff27.1600x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55507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13687" y="276314"/>
            <a:ext cx="5791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Усадьба Болдино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5" descr="boldino"/>
          <p:cNvPicPr>
            <a:picLocks noChangeAspect="1" noChangeArrowheads="1"/>
          </p:cNvPicPr>
          <p:nvPr/>
        </p:nvPicPr>
        <p:blipFill rotWithShape="1">
          <a:blip r:embed="rId3"/>
          <a:srcRect l="15930"/>
          <a:stretch/>
        </p:blipFill>
        <p:spPr bwMode="auto">
          <a:xfrm>
            <a:off x="4971516" y="2477568"/>
            <a:ext cx="4001314" cy="210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81000" y="748478"/>
            <a:ext cx="8382000" cy="198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 eaLnBrk="1" hangingPunct="1">
              <a:lnSpc>
                <a:spcPct val="114000"/>
              </a:lnSpc>
              <a:buFont typeface="Arial" charset="0"/>
              <a:buNone/>
            </a:pPr>
            <a:r>
              <a:rPr lang="ru-RU" altLang="ru-RU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Пожалованное во времена Михаила Федоровича в конце XVI – начале XVII века роду Пушкиных за их заслуги во имя Отечества в Смутное время - оставалось родовым пушкинским владением в течение трех столетий.</a:t>
            </a:r>
          </a:p>
          <a:p>
            <a:pPr indent="358775" algn="just" eaLnBrk="1" hangingPunct="1">
              <a:lnSpc>
                <a:spcPct val="114000"/>
              </a:lnSpc>
              <a:buFont typeface="Arial" charset="0"/>
              <a:buNone/>
            </a:pPr>
            <a:r>
              <a:rPr lang="ru-RU" altLang="ru-RU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Село Болдино Нижегородской губернии А.С. Пушкин посетил трижды – в 1830, 1833 и 1834 годах. И каждый раз его приезд приходился на любимую им осеннюю пору.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8600" y="2724032"/>
            <a:ext cx="4572000" cy="198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 eaLnBrk="1" hangingPunct="1">
              <a:lnSpc>
                <a:spcPct val="114000"/>
              </a:lnSpc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Пейзаж усадьбы полон особого очарования, здесь все дышит поэзией "дворянских гнезд", образ которых знаком нам по многим произведениям русских писателей прошлого века, по сочинениям самого Пушкина.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943600" y="4800599"/>
            <a:ext cx="2971799" cy="1955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38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0559" y="1752600"/>
            <a:ext cx="3617976" cy="36697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152400"/>
            <a:ext cx="8578335" cy="17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chemeClr val="accent3">
                    <a:lumMod val="50000"/>
                  </a:schemeClr>
                </a:solidFill>
              </a:rPr>
              <a:t>Святогорский</a:t>
            </a:r>
            <a:r>
              <a:rPr sz="2400" spc="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spc="-30" dirty="0" err="1">
                <a:solidFill>
                  <a:schemeClr val="accent3">
                    <a:lumMod val="50000"/>
                  </a:schemeClr>
                </a:solidFill>
              </a:rPr>
              <a:t>Свято-</a:t>
            </a:r>
            <a:r>
              <a:rPr sz="2400" spc="-25" dirty="0" err="1">
                <a:solidFill>
                  <a:schemeClr val="accent3">
                    <a:lumMod val="50000"/>
                  </a:schemeClr>
                </a:solidFill>
              </a:rPr>
              <a:t>Успенский</a:t>
            </a:r>
            <a:r>
              <a:rPr sz="2400" spc="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spc="-10" dirty="0" err="1" smtClean="0">
                <a:solidFill>
                  <a:schemeClr val="accent3">
                    <a:lumMod val="50000"/>
                  </a:schemeClr>
                </a:solidFill>
              </a:rPr>
              <a:t>монастырь</a:t>
            </a:r>
            <a:endParaRPr sz="2400" spc="-1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12700" marR="5080" indent="346075" algn="just">
              <a:lnSpc>
                <a:spcPct val="100000"/>
              </a:lnSpc>
              <a:spcBef>
                <a:spcPts val="5"/>
              </a:spcBef>
            </a:pPr>
            <a:r>
              <a:rPr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С</a:t>
            </a:r>
            <a:r>
              <a:rPr b="0" spc="-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XIX</a:t>
            </a:r>
            <a:r>
              <a:rPr b="0" spc="-1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века</a:t>
            </a:r>
            <a:r>
              <a:rPr b="0" spc="-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spc="-1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Святогорский</a:t>
            </a:r>
            <a:r>
              <a:rPr b="0" spc="-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монастырь</a:t>
            </a:r>
            <a:r>
              <a:rPr b="0" spc="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неразрывно</a:t>
            </a:r>
            <a:r>
              <a:rPr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связан</a:t>
            </a:r>
            <a:r>
              <a:rPr b="0" spc="-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с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именем</a:t>
            </a:r>
            <a:r>
              <a:rPr b="0" spc="-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А.С.</a:t>
            </a:r>
            <a:r>
              <a:rPr b="0" spc="-1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Пушкина</a:t>
            </a:r>
            <a:r>
              <a:rPr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.</a:t>
            </a:r>
            <a:r>
              <a:rPr b="0" spc="-1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spc="-1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Родственники</a:t>
            </a:r>
            <a:r>
              <a:rPr b="0" spc="-1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поэта</a:t>
            </a:r>
            <a:r>
              <a:rPr b="0" spc="22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по</a:t>
            </a:r>
            <a:r>
              <a:rPr b="0" spc="21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материнской</a:t>
            </a:r>
            <a:r>
              <a:rPr b="0" spc="22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линии</a:t>
            </a:r>
            <a:r>
              <a:rPr b="0" spc="22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Ганнибалы</a:t>
            </a:r>
            <a:r>
              <a:rPr b="0" spc="21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были</a:t>
            </a:r>
            <a:r>
              <a:rPr b="0" spc="21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жертвователями</a:t>
            </a:r>
            <a:r>
              <a:rPr b="0" spc="229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монастыря</a:t>
            </a:r>
            <a:r>
              <a:rPr b="0" spc="22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и</a:t>
            </a:r>
            <a:r>
              <a:rPr b="0" spc="22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получали</a:t>
            </a:r>
            <a:r>
              <a:rPr b="0" spc="229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spc="-1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право</a:t>
            </a:r>
            <a:r>
              <a:rPr b="0" spc="-1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быть</a:t>
            </a:r>
            <a:r>
              <a:rPr b="0" spc="3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spc="-1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похороненными</a:t>
            </a:r>
            <a:r>
              <a:rPr b="0" spc="4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у</a:t>
            </a:r>
            <a:r>
              <a:rPr b="0" spc="2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алтаря</a:t>
            </a:r>
            <a:r>
              <a:rPr b="0" spc="3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spc="-3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Успенского</a:t>
            </a:r>
            <a:r>
              <a:rPr b="0" spc="3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собора</a:t>
            </a:r>
            <a:r>
              <a:rPr lang="ru-RU"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.</a:t>
            </a:r>
            <a:r>
              <a:rPr b="0" spc="3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lang="ru-RU" b="0" spc="30" dirty="0" smtClean="0">
                <a:solidFill>
                  <a:srgbClr val="171717"/>
                </a:solidFill>
                <a:latin typeface="Times New Roman"/>
                <a:cs typeface="Times New Roman"/>
              </a:rPr>
              <a:t>З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десь</a:t>
            </a:r>
            <a:r>
              <a:rPr b="0" spc="3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погребены</a:t>
            </a:r>
            <a:r>
              <a:rPr b="0" spc="4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Осип</a:t>
            </a:r>
            <a:r>
              <a:rPr b="0" spc="3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Абрамович</a:t>
            </a:r>
            <a:r>
              <a:rPr b="0" spc="3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spc="-1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Ганнибал</a:t>
            </a:r>
            <a:r>
              <a:rPr b="0" spc="-1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и</a:t>
            </a:r>
            <a:r>
              <a:rPr b="0" spc="31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Мария</a:t>
            </a:r>
            <a:r>
              <a:rPr b="0" spc="31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Алексеевна</a:t>
            </a:r>
            <a:r>
              <a:rPr b="0" spc="31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Ганнибал</a:t>
            </a:r>
            <a:r>
              <a:rPr b="0" spc="31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-</a:t>
            </a:r>
            <a:r>
              <a:rPr b="0" spc="32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дед</a:t>
            </a:r>
            <a:r>
              <a:rPr b="0" spc="31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и</a:t>
            </a:r>
            <a:r>
              <a:rPr b="0" spc="31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бабушка</a:t>
            </a:r>
            <a:r>
              <a:rPr b="0" spc="32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Пушкина</a:t>
            </a:r>
            <a:r>
              <a:rPr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,</a:t>
            </a:r>
            <a:r>
              <a:rPr b="0" spc="31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брат</a:t>
            </a:r>
            <a:r>
              <a:rPr b="0" spc="31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поэта</a:t>
            </a:r>
            <a:r>
              <a:rPr b="0" spc="31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Платон</a:t>
            </a:r>
            <a:r>
              <a:rPr b="0" dirty="0" smtClean="0">
                <a:solidFill>
                  <a:srgbClr val="171717"/>
                </a:solidFill>
                <a:latin typeface="Times New Roman"/>
                <a:cs typeface="Times New Roman"/>
              </a:rPr>
              <a:t>,</a:t>
            </a:r>
            <a:r>
              <a:rPr b="0" spc="32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умерший</a:t>
            </a:r>
            <a:r>
              <a:rPr b="0" spc="310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spc="-25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во</a:t>
            </a:r>
            <a:r>
              <a:rPr b="0" spc="-2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b="0" spc="-1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младенчестве</a:t>
            </a:r>
            <a:r>
              <a:rPr b="0" spc="-10" dirty="0" smtClean="0">
                <a:solidFill>
                  <a:srgbClr val="171717"/>
                </a:solidFill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9882" y="2133600"/>
            <a:ext cx="4680458" cy="283756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4800" y="5257800"/>
            <a:ext cx="8603735" cy="13952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2715" indent="346075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В</a:t>
            </a:r>
            <a:r>
              <a:rPr sz="1800" spc="-4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годы</a:t>
            </a:r>
            <a:r>
              <a:rPr sz="1800" spc="-4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71717"/>
                </a:solidFill>
                <a:latin typeface="Times New Roman"/>
                <a:cs typeface="Times New Roman"/>
              </a:rPr>
              <a:t>михайловской</a:t>
            </a:r>
            <a:r>
              <a:rPr sz="1800" spc="-4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ссылки</a:t>
            </a:r>
            <a:r>
              <a:rPr sz="1800" spc="-4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71717"/>
                </a:solidFill>
                <a:latin typeface="Times New Roman"/>
                <a:cs typeface="Times New Roman"/>
              </a:rPr>
              <a:t>(1824-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1826</a:t>
            </a:r>
            <a:r>
              <a:rPr sz="1800" spc="-3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71717"/>
                </a:solidFill>
                <a:latin typeface="Times New Roman"/>
                <a:cs typeface="Times New Roman"/>
              </a:rPr>
              <a:t>годы)</a:t>
            </a:r>
            <a:r>
              <a:rPr sz="1800" spc="-5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поэт</a:t>
            </a:r>
            <a:r>
              <a:rPr sz="1800" spc="-3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часто</a:t>
            </a:r>
            <a:r>
              <a:rPr sz="1800" spc="-4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посещал</a:t>
            </a:r>
            <a:r>
              <a:rPr sz="1800" spc="-3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71717"/>
                </a:solidFill>
                <a:latin typeface="Times New Roman"/>
                <a:cs typeface="Times New Roman"/>
              </a:rPr>
              <a:t>Святогорский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монастырь</a:t>
            </a:r>
            <a:r>
              <a:rPr sz="1800" spc="-4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-</a:t>
            </a:r>
            <a:r>
              <a:rPr sz="1800" spc="-3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71717"/>
                </a:solidFill>
                <a:latin typeface="Times New Roman"/>
                <a:cs typeface="Times New Roman"/>
              </a:rPr>
              <a:t>приходил</a:t>
            </a:r>
            <a:r>
              <a:rPr sz="1800" spc="-3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на</a:t>
            </a:r>
            <a:r>
              <a:rPr sz="1800" spc="-3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ярмарки,</a:t>
            </a:r>
            <a:r>
              <a:rPr sz="1800" spc="-5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171717"/>
                </a:solidFill>
                <a:latin typeface="Times New Roman"/>
                <a:cs typeface="Times New Roman"/>
              </a:rPr>
              <a:t>проходившие</a:t>
            </a:r>
            <a:r>
              <a:rPr sz="1800" spc="-3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здесь</a:t>
            </a:r>
            <a:r>
              <a:rPr sz="1800" spc="-3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в</a:t>
            </a:r>
            <a:r>
              <a:rPr sz="1800" spc="-4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девятую</a:t>
            </a:r>
            <a:r>
              <a:rPr sz="1800" spc="-7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пятницу</a:t>
            </a:r>
            <a:r>
              <a:rPr sz="1800" spc="-3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71717"/>
                </a:solidFill>
                <a:latin typeface="Times New Roman"/>
                <a:cs typeface="Times New Roman"/>
              </a:rPr>
              <a:t>после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Пасхи,</a:t>
            </a:r>
            <a:r>
              <a:rPr sz="1800" spc="-4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71717"/>
                </a:solidFill>
                <a:latin typeface="Times New Roman"/>
                <a:cs typeface="Times New Roman"/>
              </a:rPr>
              <a:t>наблюдал</a:t>
            </a:r>
            <a:r>
              <a:rPr sz="1800" spc="-3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народные</a:t>
            </a:r>
            <a:r>
              <a:rPr sz="1800" spc="-4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обычаи,</a:t>
            </a:r>
            <a:r>
              <a:rPr sz="1800" spc="-5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71717"/>
                </a:solidFill>
                <a:latin typeface="Times New Roman"/>
                <a:cs typeface="Times New Roman"/>
              </a:rPr>
              <a:t>пользовался</a:t>
            </a:r>
            <a:r>
              <a:rPr sz="1800" spc="-3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71717"/>
                </a:solidFill>
                <a:latin typeface="Times New Roman"/>
                <a:cs typeface="Times New Roman"/>
              </a:rPr>
              <a:t>монастырской</a:t>
            </a:r>
            <a:r>
              <a:rPr sz="1800" spc="-6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171717"/>
                </a:solidFill>
                <a:latin typeface="Times New Roman"/>
                <a:cs typeface="Times New Roman"/>
              </a:rPr>
              <a:t>библиотекой,</a:t>
            </a:r>
            <a:r>
              <a:rPr sz="1800" spc="-4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25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был</a:t>
            </a:r>
            <a:r>
              <a:rPr lang="ru-RU" sz="1800" spc="-2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дружен</a:t>
            </a:r>
            <a:r>
              <a:rPr sz="1800" spc="-6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с</a:t>
            </a:r>
            <a:r>
              <a:rPr sz="1800" spc="-3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братией</a:t>
            </a:r>
            <a:r>
              <a:rPr sz="1800" spc="-4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и</a:t>
            </a:r>
            <a:r>
              <a:rPr sz="1800" spc="-4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71717"/>
                </a:solidFill>
                <a:latin typeface="Times New Roman"/>
                <a:cs typeface="Times New Roman"/>
              </a:rPr>
              <a:t>настоятелем</a:t>
            </a:r>
            <a:r>
              <a:rPr sz="1800" spc="-6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обители</a:t>
            </a:r>
            <a:r>
              <a:rPr sz="1800" spc="-4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игуменом</a:t>
            </a:r>
            <a:r>
              <a:rPr sz="1800" spc="-6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Ионой.</a:t>
            </a:r>
            <a:r>
              <a:rPr sz="1800" spc="-2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Многое</a:t>
            </a:r>
            <a:r>
              <a:rPr sz="1800" spc="-3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из</a:t>
            </a:r>
            <a:r>
              <a:rPr sz="1800" spc="-4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71717"/>
                </a:solidFill>
                <a:latin typeface="Times New Roman"/>
                <a:cs typeface="Times New Roman"/>
              </a:rPr>
              <a:t>подмеченного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здесь</a:t>
            </a:r>
            <a:r>
              <a:rPr sz="1800" spc="-4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Пушкиным</a:t>
            </a:r>
            <a:r>
              <a:rPr sz="1800" spc="-6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было</a:t>
            </a:r>
            <a:r>
              <a:rPr sz="1800" spc="-4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71717"/>
                </a:solidFill>
                <a:latin typeface="Times New Roman"/>
                <a:cs typeface="Times New Roman"/>
              </a:rPr>
              <a:t>использовано</a:t>
            </a:r>
            <a:r>
              <a:rPr sz="1800" spc="-2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при</a:t>
            </a:r>
            <a:r>
              <a:rPr sz="1800" spc="-4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написании</a:t>
            </a:r>
            <a:r>
              <a:rPr sz="1800" spc="-5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71717"/>
                </a:solidFill>
                <a:latin typeface="Times New Roman"/>
                <a:cs typeface="Times New Roman"/>
              </a:rPr>
              <a:t>«Бориса</a:t>
            </a:r>
            <a:r>
              <a:rPr sz="1800" spc="-2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71717"/>
                </a:solidFill>
                <a:latin typeface="Times New Roman"/>
                <a:cs typeface="Times New Roman"/>
              </a:rPr>
              <a:t>Годунова».</a:t>
            </a:r>
            <a:endParaRPr sz="1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31" y="1966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697386"/>
            <a:ext cx="8534400" cy="15669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indent="346075" algn="just">
              <a:lnSpc>
                <a:spcPct val="114000"/>
              </a:lnSpc>
              <a:spcBef>
                <a:spcPts val="600"/>
              </a:spcBef>
            </a:pPr>
            <a:r>
              <a:rPr b="0" dirty="0" err="1" smtClean="0">
                <a:latin typeface="Times New Roman"/>
                <a:cs typeface="Times New Roman"/>
              </a:rPr>
              <a:t>Могила</a:t>
            </a:r>
            <a:r>
              <a:rPr b="0" spc="275" dirty="0" smtClean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А.П.</a:t>
            </a:r>
            <a:r>
              <a:rPr b="0" spc="26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Керн</a:t>
            </a:r>
            <a:r>
              <a:rPr b="0" spc="27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находится</a:t>
            </a:r>
            <a:r>
              <a:rPr b="0" spc="27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на</a:t>
            </a:r>
            <a:r>
              <a:rPr b="0" spc="28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кладбище</a:t>
            </a:r>
            <a:r>
              <a:rPr b="0" spc="28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у</a:t>
            </a:r>
            <a:r>
              <a:rPr b="0" spc="27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Вознесенской</a:t>
            </a:r>
            <a:r>
              <a:rPr b="0" spc="28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церкви</a:t>
            </a:r>
            <a:r>
              <a:rPr b="0" spc="26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в</a:t>
            </a:r>
            <a:r>
              <a:rPr b="0" spc="27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деревне</a:t>
            </a:r>
            <a:r>
              <a:rPr b="0" spc="280" dirty="0">
                <a:latin typeface="Times New Roman"/>
                <a:cs typeface="Times New Roman"/>
              </a:rPr>
              <a:t> </a:t>
            </a:r>
            <a:r>
              <a:rPr b="0" spc="-10" dirty="0">
                <a:latin typeface="Times New Roman"/>
                <a:cs typeface="Times New Roman"/>
              </a:rPr>
              <a:t>Прутня. </a:t>
            </a:r>
            <a:r>
              <a:rPr b="0" dirty="0">
                <a:latin typeface="Times New Roman"/>
                <a:cs typeface="Times New Roman"/>
              </a:rPr>
              <a:t>Анна</a:t>
            </a:r>
            <a:r>
              <a:rPr b="0" spc="9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Петровна</a:t>
            </a:r>
            <a:r>
              <a:rPr b="0" spc="10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Керн</a:t>
            </a:r>
            <a:r>
              <a:rPr b="0" spc="114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-</a:t>
            </a:r>
            <a:r>
              <a:rPr b="0" spc="9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друг</a:t>
            </a:r>
            <a:r>
              <a:rPr b="0" spc="10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великого</a:t>
            </a:r>
            <a:r>
              <a:rPr b="0" spc="11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русского</a:t>
            </a:r>
            <a:r>
              <a:rPr b="0" spc="10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поэта</a:t>
            </a:r>
            <a:r>
              <a:rPr b="0" spc="11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А.С.</a:t>
            </a:r>
            <a:r>
              <a:rPr b="0" spc="9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Пушкина,</a:t>
            </a:r>
            <a:r>
              <a:rPr b="0" spc="10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которой</a:t>
            </a:r>
            <a:r>
              <a:rPr b="0" spc="12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поэт</a:t>
            </a:r>
            <a:r>
              <a:rPr b="0" spc="110" dirty="0">
                <a:latin typeface="Times New Roman"/>
                <a:cs typeface="Times New Roman"/>
              </a:rPr>
              <a:t> </a:t>
            </a:r>
            <a:r>
              <a:rPr b="0" spc="-10" dirty="0">
                <a:latin typeface="Times New Roman"/>
                <a:cs typeface="Times New Roman"/>
              </a:rPr>
              <a:t>посвятил </a:t>
            </a:r>
            <a:r>
              <a:rPr b="0" dirty="0">
                <a:latin typeface="Times New Roman"/>
                <a:cs typeface="Times New Roman"/>
              </a:rPr>
              <a:t>свое</a:t>
            </a:r>
            <a:r>
              <a:rPr b="0" spc="105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знаменитое</a:t>
            </a:r>
            <a:r>
              <a:rPr b="0" spc="114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стихотворение</a:t>
            </a:r>
            <a:r>
              <a:rPr b="0" spc="110" dirty="0">
                <a:latin typeface="Times New Roman"/>
                <a:cs typeface="Times New Roman"/>
              </a:rPr>
              <a:t>  </a:t>
            </a:r>
            <a:r>
              <a:rPr b="0" i="1" dirty="0">
                <a:latin typeface="Times New Roman"/>
                <a:cs typeface="Times New Roman"/>
              </a:rPr>
              <a:t>«Я</a:t>
            </a:r>
            <a:r>
              <a:rPr b="0" i="1" spc="105" dirty="0">
                <a:latin typeface="Times New Roman"/>
                <a:cs typeface="Times New Roman"/>
              </a:rPr>
              <a:t>  </a:t>
            </a:r>
            <a:r>
              <a:rPr b="0" i="1" dirty="0">
                <a:latin typeface="Times New Roman"/>
                <a:cs typeface="Times New Roman"/>
              </a:rPr>
              <a:t>помню</a:t>
            </a:r>
            <a:r>
              <a:rPr b="0" i="1" spc="110" dirty="0">
                <a:latin typeface="Times New Roman"/>
                <a:cs typeface="Times New Roman"/>
              </a:rPr>
              <a:t>  </a:t>
            </a:r>
            <a:r>
              <a:rPr b="0" i="1" dirty="0">
                <a:latin typeface="Times New Roman"/>
                <a:cs typeface="Times New Roman"/>
              </a:rPr>
              <a:t>чудное</a:t>
            </a:r>
            <a:r>
              <a:rPr b="0" i="1" spc="105" dirty="0">
                <a:latin typeface="Times New Roman"/>
                <a:cs typeface="Times New Roman"/>
              </a:rPr>
              <a:t>  </a:t>
            </a:r>
            <a:r>
              <a:rPr b="0" i="1" dirty="0">
                <a:latin typeface="Times New Roman"/>
                <a:cs typeface="Times New Roman"/>
              </a:rPr>
              <a:t>мгновенье».</a:t>
            </a:r>
            <a:r>
              <a:rPr b="0" i="1" spc="110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Сохранилось</a:t>
            </a:r>
            <a:r>
              <a:rPr b="0" spc="110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10</a:t>
            </a:r>
            <a:r>
              <a:rPr b="0" spc="105" dirty="0">
                <a:latin typeface="Times New Roman"/>
                <a:cs typeface="Times New Roman"/>
              </a:rPr>
              <a:t>  </a:t>
            </a:r>
            <a:r>
              <a:rPr b="0" spc="-10" dirty="0">
                <a:latin typeface="Times New Roman"/>
                <a:cs typeface="Times New Roman"/>
              </a:rPr>
              <a:t>писем </a:t>
            </a:r>
            <a:r>
              <a:rPr b="0" dirty="0">
                <a:latin typeface="Times New Roman"/>
                <a:cs typeface="Times New Roman"/>
              </a:rPr>
              <a:t>Пушкина</a:t>
            </a:r>
            <a:r>
              <a:rPr b="0" spc="8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к</a:t>
            </a:r>
            <a:r>
              <a:rPr b="0" spc="8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Анне</a:t>
            </a:r>
            <a:r>
              <a:rPr b="0" spc="10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Керн,</a:t>
            </a:r>
            <a:r>
              <a:rPr b="0" spc="9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а</a:t>
            </a:r>
            <a:r>
              <a:rPr b="0" spc="9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также</a:t>
            </a:r>
            <a:r>
              <a:rPr b="0" spc="8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воспоминания</a:t>
            </a:r>
            <a:r>
              <a:rPr b="0" spc="10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и</a:t>
            </a:r>
            <a:r>
              <a:rPr b="0" spc="9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дневники</a:t>
            </a:r>
            <a:r>
              <a:rPr b="0" spc="10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Анны</a:t>
            </a:r>
            <a:r>
              <a:rPr b="0" spc="8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Керн,</a:t>
            </a:r>
            <a:r>
              <a:rPr b="0" spc="9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занимающие</a:t>
            </a:r>
            <a:r>
              <a:rPr b="0" spc="110" dirty="0">
                <a:latin typeface="Times New Roman"/>
                <a:cs typeface="Times New Roman"/>
              </a:rPr>
              <a:t> </a:t>
            </a:r>
            <a:r>
              <a:rPr b="0" spc="-10" dirty="0">
                <a:latin typeface="Times New Roman"/>
                <a:cs typeface="Times New Roman"/>
              </a:rPr>
              <a:t>важное </a:t>
            </a:r>
            <a:r>
              <a:rPr b="0" dirty="0">
                <a:latin typeface="Times New Roman"/>
                <a:cs typeface="Times New Roman"/>
              </a:rPr>
              <a:t>место в</a:t>
            </a:r>
            <a:r>
              <a:rPr b="0" spc="-20" dirty="0">
                <a:latin typeface="Times New Roman"/>
                <a:cs typeface="Times New Roman"/>
              </a:rPr>
              <a:t> </a:t>
            </a:r>
            <a:r>
              <a:rPr b="0" spc="-10" dirty="0">
                <a:latin typeface="Times New Roman"/>
                <a:cs typeface="Times New Roman"/>
              </a:rPr>
              <a:t>«пушкиниане».</a:t>
            </a:r>
            <a:endParaRPr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5400" y="2386243"/>
            <a:ext cx="3962400" cy="39077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4800" y="2514600"/>
            <a:ext cx="4648200" cy="3473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14000"/>
              </a:lnSpc>
              <a:spcBef>
                <a:spcPts val="95"/>
              </a:spcBef>
            </a:pPr>
            <a:r>
              <a:rPr dirty="0">
                <a:latin typeface="Times New Roman"/>
                <a:cs typeface="Times New Roman"/>
              </a:rPr>
              <a:t>Скончалась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Анна</a:t>
            </a:r>
            <a:r>
              <a:rPr spc="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Петровна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Керн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Москве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80-</a:t>
            </a:r>
            <a:r>
              <a:rPr dirty="0">
                <a:latin typeface="Times New Roman"/>
                <a:cs typeface="Times New Roman"/>
              </a:rPr>
              <a:t>м</a:t>
            </a:r>
            <a:r>
              <a:rPr spc="9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году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жизни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27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мая</a:t>
            </a:r>
            <a:r>
              <a:rPr spc="9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1879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года,</a:t>
            </a:r>
            <a:r>
              <a:rPr spc="9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указав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50" dirty="0">
                <a:latin typeface="Times New Roman"/>
                <a:cs typeface="Times New Roman"/>
              </a:rPr>
              <a:t>в </a:t>
            </a:r>
            <a:r>
              <a:rPr dirty="0" err="1" smtClean="0">
                <a:latin typeface="Times New Roman"/>
                <a:cs typeface="Times New Roman"/>
              </a:rPr>
              <a:t>завещании</a:t>
            </a:r>
            <a:r>
              <a:rPr lang="ru-RU" dirty="0" smtClean="0">
                <a:latin typeface="Times New Roman"/>
                <a:cs typeface="Times New Roman"/>
              </a:rPr>
              <a:t>,</a:t>
            </a:r>
            <a:r>
              <a:rPr lang="ru-RU" spc="185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чтобы</a:t>
            </a:r>
            <a:r>
              <a:rPr spc="180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ее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похоронили</a:t>
            </a:r>
            <a:r>
              <a:rPr spc="185" dirty="0" smtClean="0">
                <a:latin typeface="Times New Roman"/>
                <a:cs typeface="Times New Roman"/>
              </a:rPr>
              <a:t>  </a:t>
            </a:r>
            <a:r>
              <a:rPr dirty="0" err="1">
                <a:latin typeface="Times New Roman"/>
                <a:cs typeface="Times New Roman"/>
              </a:rPr>
              <a:t>рядом</a:t>
            </a:r>
            <a:r>
              <a:rPr spc="190" dirty="0">
                <a:latin typeface="Times New Roman"/>
                <a:cs typeface="Times New Roman"/>
              </a:rPr>
              <a:t>  </a:t>
            </a:r>
            <a:r>
              <a:rPr spc="-50" dirty="0" smtClean="0">
                <a:latin typeface="Times New Roman"/>
                <a:cs typeface="Times New Roman"/>
              </a:rPr>
              <a:t>с</a:t>
            </a:r>
            <a:r>
              <a:rPr lang="ru-RU" spc="-50" dirty="0" smtClean="0">
                <a:latin typeface="Times New Roman"/>
                <a:cs typeface="Times New Roman"/>
              </a:rPr>
              <a:t> </a:t>
            </a:r>
            <a:r>
              <a:rPr lang="ru-RU" spc="-10" dirty="0" smtClean="0">
                <a:latin typeface="Times New Roman"/>
                <a:cs typeface="Times New Roman"/>
              </a:rPr>
              <a:t>мужем который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spc="-10" dirty="0" smtClean="0">
                <a:latin typeface="Times New Roman"/>
                <a:cs typeface="Times New Roman"/>
              </a:rPr>
              <a:t>покоился</a:t>
            </a:r>
            <a:r>
              <a:rPr lang="ru-RU" dirty="0" smtClean="0">
                <a:latin typeface="Times New Roman"/>
                <a:cs typeface="Times New Roman"/>
              </a:rPr>
              <a:t>	 </a:t>
            </a:r>
            <a:r>
              <a:rPr lang="ru-RU" spc="-25" dirty="0" smtClean="0">
                <a:latin typeface="Times New Roman"/>
                <a:cs typeface="Times New Roman"/>
              </a:rPr>
              <a:t>на </a:t>
            </a:r>
            <a:r>
              <a:rPr lang="ru-RU" spc="-10" dirty="0" smtClean="0">
                <a:latin typeface="Times New Roman"/>
                <a:cs typeface="Times New Roman"/>
              </a:rPr>
              <a:t>фамильном кладбище Бакуниных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spc="-50" dirty="0" smtClean="0">
                <a:latin typeface="Times New Roman"/>
                <a:cs typeface="Times New Roman"/>
              </a:rPr>
              <a:t>в </a:t>
            </a:r>
            <a:r>
              <a:rPr lang="ru-RU" spc="-10" dirty="0" err="1" smtClean="0">
                <a:latin typeface="Times New Roman"/>
                <a:cs typeface="Times New Roman"/>
              </a:rPr>
              <a:t>Прямухине</a:t>
            </a:r>
            <a:r>
              <a:rPr lang="ru-RU" spc="-10" dirty="0" smtClean="0">
                <a:latin typeface="Times New Roman"/>
                <a:cs typeface="Times New Roman"/>
              </a:rPr>
              <a:t>.</a:t>
            </a:r>
          </a:p>
          <a:p>
            <a:pPr marL="12700" marR="5080" indent="359410" algn="just">
              <a:lnSpc>
                <a:spcPct val="114000"/>
              </a:lnSpc>
              <a:spcBef>
                <a:spcPts val="95"/>
              </a:spcBef>
            </a:pPr>
            <a:r>
              <a:rPr lang="ru-RU" dirty="0" smtClean="0">
                <a:latin typeface="Times New Roman"/>
                <a:cs typeface="Times New Roman"/>
              </a:rPr>
              <a:t>Свинцовый</a:t>
            </a:r>
            <a:r>
              <a:rPr lang="ru-RU" spc="-45" dirty="0" smtClean="0"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cs typeface="Times New Roman"/>
              </a:rPr>
              <a:t>гроб</a:t>
            </a:r>
            <a:r>
              <a:rPr lang="ru-RU" spc="-35" dirty="0" smtClean="0"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cs typeface="Times New Roman"/>
              </a:rPr>
              <a:t>с</a:t>
            </a:r>
            <a:r>
              <a:rPr lang="ru-RU" spc="-45" dirty="0" smtClean="0">
                <a:latin typeface="Times New Roman"/>
                <a:cs typeface="Times New Roman"/>
              </a:rPr>
              <a:t> </a:t>
            </a:r>
            <a:r>
              <a:rPr lang="ru-RU" spc="-10" dirty="0" smtClean="0">
                <a:latin typeface="Times New Roman"/>
                <a:cs typeface="Times New Roman"/>
              </a:rPr>
              <a:t>прахом</a:t>
            </a:r>
            <a:r>
              <a:rPr lang="ru-RU" spc="-40" dirty="0" smtClean="0">
                <a:latin typeface="Times New Roman"/>
                <a:cs typeface="Times New Roman"/>
              </a:rPr>
              <a:t> </a:t>
            </a:r>
            <a:r>
              <a:rPr lang="ru-RU" spc="-10" dirty="0" smtClean="0">
                <a:latin typeface="Times New Roman"/>
                <a:cs typeface="Times New Roman"/>
              </a:rPr>
              <a:t>покойной</a:t>
            </a:r>
            <a:r>
              <a:rPr lang="ru-RU" spc="-45" dirty="0" smtClean="0"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cs typeface="Times New Roman"/>
              </a:rPr>
              <a:t>привезли</a:t>
            </a:r>
            <a:r>
              <a:rPr lang="ru-RU" spc="-35" dirty="0" smtClean="0">
                <a:latin typeface="Times New Roman"/>
                <a:cs typeface="Times New Roman"/>
              </a:rPr>
              <a:t> </a:t>
            </a:r>
            <a:r>
              <a:rPr lang="ru-RU" spc="-50" dirty="0" smtClean="0">
                <a:latin typeface="Times New Roman"/>
                <a:cs typeface="Times New Roman"/>
              </a:rPr>
              <a:t>в </a:t>
            </a:r>
            <a:r>
              <a:rPr lang="ru-RU" dirty="0" smtClean="0">
                <a:latin typeface="Times New Roman"/>
                <a:cs typeface="Times New Roman"/>
              </a:rPr>
              <a:t>Торжок.</a:t>
            </a:r>
            <a:r>
              <a:rPr lang="ru-RU" spc="204" dirty="0" smtClean="0"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cs typeface="Times New Roman"/>
              </a:rPr>
              <a:t>До</a:t>
            </a:r>
            <a:r>
              <a:rPr lang="ru-RU" spc="220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Прямухина</a:t>
            </a:r>
            <a:r>
              <a:rPr lang="ru-RU" spc="225" dirty="0" smtClean="0"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cs typeface="Times New Roman"/>
              </a:rPr>
              <a:t>оставалось</a:t>
            </a:r>
            <a:r>
              <a:rPr lang="ru-RU" spc="225" dirty="0" smtClean="0"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cs typeface="Times New Roman"/>
              </a:rPr>
              <a:t>еще</a:t>
            </a:r>
            <a:r>
              <a:rPr lang="ru-RU" spc="225" dirty="0" smtClean="0">
                <a:latin typeface="Times New Roman"/>
                <a:cs typeface="Times New Roman"/>
              </a:rPr>
              <a:t> </a:t>
            </a:r>
            <a:r>
              <a:rPr lang="ru-RU" spc="-10" dirty="0" smtClean="0">
                <a:latin typeface="Times New Roman"/>
                <a:cs typeface="Times New Roman"/>
              </a:rPr>
              <a:t>сорок </a:t>
            </a:r>
            <a:r>
              <a:rPr lang="ru-RU" dirty="0" smtClean="0">
                <a:latin typeface="Times New Roman"/>
                <a:cs typeface="Times New Roman"/>
              </a:rPr>
              <a:t>верст</a:t>
            </a:r>
            <a:r>
              <a:rPr lang="ru-RU" spc="450" dirty="0" smtClean="0">
                <a:latin typeface="Times New Roman"/>
                <a:cs typeface="Times New Roman"/>
              </a:rPr>
              <a:t>  </a:t>
            </a:r>
            <a:r>
              <a:rPr lang="ru-RU" dirty="0" smtClean="0">
                <a:latin typeface="Times New Roman"/>
                <a:cs typeface="Times New Roman"/>
              </a:rPr>
              <a:t>по</a:t>
            </a:r>
            <a:r>
              <a:rPr lang="ru-RU" spc="455" dirty="0" smtClean="0">
                <a:latin typeface="Times New Roman"/>
                <a:cs typeface="Times New Roman"/>
              </a:rPr>
              <a:t>  </a:t>
            </a:r>
            <a:r>
              <a:rPr lang="ru-RU" dirty="0" smtClean="0">
                <a:latin typeface="Times New Roman"/>
                <a:cs typeface="Times New Roman"/>
              </a:rPr>
              <a:t>размытому</a:t>
            </a:r>
            <a:r>
              <a:rPr lang="ru-RU" spc="459" dirty="0" smtClean="0">
                <a:latin typeface="Times New Roman"/>
                <a:cs typeface="Times New Roman"/>
              </a:rPr>
              <a:t>  </a:t>
            </a:r>
            <a:r>
              <a:rPr lang="ru-RU" dirty="0" smtClean="0">
                <a:latin typeface="Times New Roman"/>
                <a:cs typeface="Times New Roman"/>
              </a:rPr>
              <a:t>дождями</a:t>
            </a:r>
            <a:r>
              <a:rPr lang="ru-RU" spc="465" dirty="0" smtClean="0">
                <a:latin typeface="Times New Roman"/>
                <a:cs typeface="Times New Roman"/>
              </a:rPr>
              <a:t>  </a:t>
            </a:r>
            <a:r>
              <a:rPr lang="ru-RU" spc="-10" dirty="0" smtClean="0">
                <a:latin typeface="Times New Roman"/>
                <a:cs typeface="Times New Roman"/>
              </a:rPr>
              <a:t>проселку. </a:t>
            </a:r>
            <a:r>
              <a:rPr lang="ru-RU" dirty="0" smtClean="0">
                <a:latin typeface="Times New Roman"/>
                <a:cs typeface="Times New Roman"/>
              </a:rPr>
              <a:t>Проехать</a:t>
            </a:r>
            <a:r>
              <a:rPr lang="ru-RU" spc="90" dirty="0" smtClean="0">
                <a:latin typeface="Times New Roman"/>
                <a:cs typeface="Times New Roman"/>
              </a:rPr>
              <a:t>  </a:t>
            </a:r>
            <a:r>
              <a:rPr lang="ru-RU" dirty="0" smtClean="0">
                <a:latin typeface="Times New Roman"/>
                <a:cs typeface="Times New Roman"/>
              </a:rPr>
              <a:t>туда</a:t>
            </a:r>
            <a:r>
              <a:rPr lang="ru-RU" spc="95" dirty="0" smtClean="0">
                <a:latin typeface="Times New Roman"/>
                <a:cs typeface="Times New Roman"/>
              </a:rPr>
              <a:t>  </a:t>
            </a:r>
            <a:r>
              <a:rPr lang="ru-RU" dirty="0" smtClean="0">
                <a:latin typeface="Times New Roman"/>
                <a:cs typeface="Times New Roman"/>
              </a:rPr>
              <a:t>было</a:t>
            </a:r>
            <a:r>
              <a:rPr lang="ru-RU" spc="100" dirty="0" smtClean="0">
                <a:latin typeface="Times New Roman"/>
                <a:cs typeface="Times New Roman"/>
              </a:rPr>
              <a:t>  </a:t>
            </a:r>
            <a:r>
              <a:rPr lang="ru-RU" dirty="0" smtClean="0">
                <a:latin typeface="Times New Roman"/>
                <a:cs typeface="Times New Roman"/>
              </a:rPr>
              <a:t>невозможно,</a:t>
            </a:r>
            <a:r>
              <a:rPr lang="ru-RU" spc="100" dirty="0" smtClean="0">
                <a:latin typeface="Times New Roman"/>
                <a:cs typeface="Times New Roman"/>
              </a:rPr>
              <a:t>  </a:t>
            </a:r>
            <a:r>
              <a:rPr lang="ru-RU" dirty="0" smtClean="0">
                <a:latin typeface="Times New Roman"/>
                <a:cs typeface="Times New Roman"/>
              </a:rPr>
              <a:t>и</a:t>
            </a:r>
            <a:r>
              <a:rPr lang="ru-RU" spc="95" dirty="0" smtClean="0">
                <a:latin typeface="Times New Roman"/>
                <a:cs typeface="Times New Roman"/>
              </a:rPr>
              <a:t>  </a:t>
            </a:r>
            <a:r>
              <a:rPr lang="ru-RU" spc="-10" dirty="0" smtClean="0">
                <a:latin typeface="Times New Roman"/>
                <a:cs typeface="Times New Roman"/>
              </a:rPr>
              <a:t>потому </a:t>
            </a:r>
            <a:r>
              <a:rPr lang="ru-RU" dirty="0" smtClean="0">
                <a:latin typeface="Times New Roman"/>
                <a:cs typeface="Times New Roman"/>
              </a:rPr>
              <a:t>Анну</a:t>
            </a:r>
            <a:r>
              <a:rPr lang="ru-RU" spc="-5" dirty="0" smtClean="0"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cs typeface="Times New Roman"/>
              </a:rPr>
              <a:t>Петровну</a:t>
            </a:r>
            <a:r>
              <a:rPr lang="ru-RU" spc="15" dirty="0" smtClean="0">
                <a:latin typeface="Times New Roman"/>
                <a:cs typeface="Times New Roman"/>
              </a:rPr>
              <a:t> </a:t>
            </a:r>
            <a:r>
              <a:rPr lang="ru-RU" spc="-10" dirty="0" smtClean="0">
                <a:latin typeface="Times New Roman"/>
                <a:cs typeface="Times New Roman"/>
              </a:rPr>
              <a:t>похоронили</a:t>
            </a:r>
            <a:r>
              <a:rPr lang="ru-RU" spc="20" dirty="0" smtClean="0"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cs typeface="Times New Roman"/>
              </a:rPr>
              <a:t>на</a:t>
            </a:r>
            <a:r>
              <a:rPr lang="ru-RU" spc="10" dirty="0" smtClean="0"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cs typeface="Times New Roman"/>
              </a:rPr>
              <a:t>тихом </a:t>
            </a:r>
            <a:r>
              <a:rPr lang="ru-RU" spc="-10" dirty="0" smtClean="0">
                <a:latin typeface="Times New Roman"/>
                <a:cs typeface="Times New Roman"/>
              </a:rPr>
              <a:t>сельском </a:t>
            </a:r>
            <a:r>
              <a:rPr lang="ru-RU" dirty="0" smtClean="0">
                <a:latin typeface="Times New Roman"/>
                <a:cs typeface="Times New Roman"/>
              </a:rPr>
              <a:t>погосте</a:t>
            </a:r>
            <a:r>
              <a:rPr lang="ru-RU" spc="-45" dirty="0" smtClean="0">
                <a:latin typeface="Times New Roman"/>
                <a:cs typeface="Times New Roman"/>
              </a:rPr>
              <a:t> </a:t>
            </a:r>
            <a:r>
              <a:rPr lang="ru-RU" spc="-10" dirty="0" err="1" smtClean="0">
                <a:latin typeface="Times New Roman"/>
                <a:cs typeface="Times New Roman"/>
              </a:rPr>
              <a:t>Прутня</a:t>
            </a:r>
            <a:r>
              <a:rPr lang="ru-RU" spc="-10" dirty="0" smtClean="0">
                <a:latin typeface="Times New Roman"/>
                <a:cs typeface="Times New Roman"/>
              </a:rPr>
              <a:t>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38400" y="2286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Могила</a:t>
            </a:r>
            <a:r>
              <a:rPr lang="ru-RU" sz="2400" b="1" spc="-3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</a:t>
            </a:r>
            <a:r>
              <a:rPr lang="ru-RU" sz="2400" b="1" spc="-25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П.</a:t>
            </a:r>
            <a:r>
              <a:rPr lang="ru-RU" sz="2400" b="1" spc="-25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2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4800" y="685800"/>
            <a:ext cx="4648200" cy="28671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113" marR="5080" indent="347663" algn="just">
              <a:lnSpc>
                <a:spcPct val="114000"/>
              </a:lnSpc>
              <a:spcBef>
                <a:spcPts val="95"/>
              </a:spcBef>
            </a:pPr>
            <a:r>
              <a:rPr dirty="0">
                <a:latin typeface="Times New Roman"/>
                <a:cs typeface="Times New Roman"/>
              </a:rPr>
              <a:t>8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февраля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(27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января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по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старому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стилю)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imes New Roman"/>
                <a:cs typeface="Times New Roman"/>
              </a:rPr>
              <a:t>1837 </a:t>
            </a:r>
            <a:r>
              <a:rPr spc="-10" dirty="0">
                <a:latin typeface="Times New Roman"/>
                <a:cs typeface="Times New Roman"/>
              </a:rPr>
              <a:t>года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произошла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дуэль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Пушкина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французким </a:t>
            </a:r>
            <a:r>
              <a:rPr dirty="0">
                <a:latin typeface="Times New Roman"/>
                <a:cs typeface="Times New Roman"/>
              </a:rPr>
              <a:t>подданным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Ж.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Дантесом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10" dirty="0" err="1" smtClean="0">
                <a:latin typeface="Times New Roman"/>
                <a:cs typeface="Times New Roman"/>
              </a:rPr>
              <a:t>предместье</a:t>
            </a:r>
            <a:r>
              <a:rPr lang="ru-RU" spc="-10" dirty="0" smtClean="0">
                <a:latin typeface="Times New Roman"/>
                <a:cs typeface="Times New Roman"/>
              </a:rPr>
              <a:t> </a:t>
            </a:r>
            <a:r>
              <a:rPr spc="-10" dirty="0" err="1" smtClean="0">
                <a:latin typeface="Times New Roman"/>
                <a:cs typeface="Times New Roman"/>
              </a:rPr>
              <a:t>Петербурга</a:t>
            </a:r>
            <a:r>
              <a:rPr spc="-45"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—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«Черной </a:t>
            </a:r>
            <a:r>
              <a:rPr spc="-10" dirty="0">
                <a:latin typeface="Times New Roman"/>
                <a:cs typeface="Times New Roman"/>
              </a:rPr>
              <a:t>речке».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От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раны, </a:t>
            </a:r>
            <a:r>
              <a:rPr dirty="0">
                <a:latin typeface="Times New Roman"/>
                <a:cs typeface="Times New Roman"/>
              </a:rPr>
              <a:t>полученной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дуэли,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10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февраля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(29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января </a:t>
            </a:r>
            <a:r>
              <a:rPr dirty="0">
                <a:latin typeface="Times New Roman"/>
                <a:cs typeface="Times New Roman"/>
              </a:rPr>
              <a:t>по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старому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стилю)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поэт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10" dirty="0" err="1">
                <a:latin typeface="Times New Roman"/>
                <a:cs typeface="Times New Roman"/>
              </a:rPr>
              <a:t>скончался</a:t>
            </a:r>
            <a:r>
              <a:rPr spc="-10" dirty="0" smtClean="0">
                <a:latin typeface="Times New Roman"/>
                <a:cs typeface="Times New Roman"/>
              </a:rPr>
              <a:t>.</a:t>
            </a:r>
            <a:r>
              <a:rPr lang="ru-RU" spc="-10" dirty="0" smtClean="0">
                <a:latin typeface="Times New Roman"/>
                <a:cs typeface="Times New Roman"/>
              </a:rPr>
              <a:t> </a:t>
            </a:r>
          </a:p>
          <a:p>
            <a:pPr marL="11113" marR="5080" indent="347663" algn="just">
              <a:lnSpc>
                <a:spcPct val="114000"/>
              </a:lnSpc>
              <a:spcBef>
                <a:spcPts val="95"/>
              </a:spcBef>
            </a:pPr>
            <a:r>
              <a:rPr spc="-10" dirty="0" err="1" smtClean="0">
                <a:latin typeface="Times New Roman"/>
                <a:cs typeface="Times New Roman"/>
              </a:rPr>
              <a:t>Поводом</a:t>
            </a:r>
            <a:r>
              <a:rPr spc="-85"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послужил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анонимный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пасквиль, оскорбительный</a:t>
            </a:r>
            <a:r>
              <a:rPr dirty="0">
                <a:latin typeface="Times New Roman"/>
                <a:cs typeface="Times New Roman"/>
              </a:rPr>
              <a:t> для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чести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жены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Пушкина </a:t>
            </a:r>
            <a:r>
              <a:rPr dirty="0">
                <a:latin typeface="Times New Roman"/>
                <a:cs typeface="Times New Roman"/>
              </a:rPr>
              <a:t>Натальи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imes New Roman"/>
                <a:cs typeface="Times New Roman"/>
              </a:rPr>
              <a:t>Гончаровой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и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его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самого.</a:t>
            </a:r>
            <a:endParaRPr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4933" y="310981"/>
            <a:ext cx="8848503" cy="6172397"/>
            <a:chOff x="187722" y="184916"/>
            <a:chExt cx="8952005" cy="6172397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722" y="3692981"/>
              <a:ext cx="5076140" cy="26643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8423" y="184916"/>
              <a:ext cx="4451304" cy="309524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410200" y="4144710"/>
            <a:ext cx="3438017" cy="1604157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indent="358775" algn="just">
              <a:lnSpc>
                <a:spcPct val="114000"/>
              </a:lnSpc>
              <a:spcBef>
                <a:spcPts val="390"/>
              </a:spcBef>
            </a:pPr>
            <a:r>
              <a:rPr dirty="0">
                <a:latin typeface="Times New Roman"/>
                <a:cs typeface="Times New Roman"/>
              </a:rPr>
              <a:t>В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1887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90" dirty="0">
                <a:latin typeface="Times New Roman"/>
                <a:cs typeface="Times New Roman"/>
              </a:rPr>
              <a:t>г.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этом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 err="1">
                <a:latin typeface="Times New Roman"/>
                <a:cs typeface="Times New Roman"/>
              </a:rPr>
              <a:t>месте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25" dirty="0" err="1" smtClean="0">
                <a:latin typeface="Times New Roman"/>
                <a:cs typeface="Times New Roman"/>
              </a:rPr>
              <a:t>был</a:t>
            </a:r>
            <a:r>
              <a:rPr lang="ru-RU" spc="-25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установлен</a:t>
            </a:r>
            <a:r>
              <a:rPr spc="-10"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бюст</a:t>
            </a:r>
            <a:r>
              <a:rPr spc="-20" dirty="0">
                <a:latin typeface="Times New Roman"/>
                <a:cs typeface="Times New Roman"/>
              </a:rPr>
              <a:t> Пушкину,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а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imes New Roman"/>
                <a:cs typeface="Times New Roman"/>
              </a:rPr>
              <a:t>1937 </a:t>
            </a:r>
            <a:r>
              <a:rPr spc="-10" dirty="0">
                <a:latin typeface="Times New Roman"/>
                <a:cs typeface="Times New Roman"/>
              </a:rPr>
              <a:t>году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обелиск,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imes New Roman"/>
                <a:cs typeface="Times New Roman"/>
              </a:rPr>
              <a:t>скульптор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25" dirty="0">
                <a:latin typeface="Times New Roman"/>
                <a:cs typeface="Times New Roman"/>
              </a:rPr>
              <a:t>М</a:t>
            </a:r>
            <a:r>
              <a:rPr spc="-25" dirty="0" smtClean="0">
                <a:latin typeface="Times New Roman"/>
                <a:cs typeface="Times New Roman"/>
              </a:rPr>
              <a:t>.</a:t>
            </a:r>
            <a:r>
              <a:rPr lang="ru-RU" spc="-25" dirty="0" smtClean="0">
                <a:latin typeface="Times New Roman"/>
                <a:cs typeface="Times New Roman"/>
              </a:rPr>
              <a:t> </a:t>
            </a:r>
            <a:r>
              <a:rPr spc="-95" dirty="0" smtClean="0">
                <a:latin typeface="Times New Roman"/>
                <a:cs typeface="Times New Roman"/>
              </a:rPr>
              <a:t>Г</a:t>
            </a:r>
            <a:r>
              <a:rPr spc="-95" dirty="0">
                <a:latin typeface="Times New Roman"/>
                <a:cs typeface="Times New Roman"/>
              </a:rPr>
              <a:t>.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Манизер,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25" dirty="0">
                <a:latin typeface="Times New Roman"/>
                <a:cs typeface="Times New Roman"/>
              </a:rPr>
              <a:t>художник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А.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И.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Лапиров, архитектор </a:t>
            </a:r>
            <a:r>
              <a:rPr dirty="0">
                <a:latin typeface="Times New Roman"/>
                <a:cs typeface="Times New Roman"/>
              </a:rPr>
              <a:t>Е.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И.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Катонин.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38400" y="181355"/>
            <a:ext cx="413744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Место</a:t>
            </a:r>
            <a:r>
              <a:rPr sz="2400" spc="-5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дуэли</a:t>
            </a:r>
            <a:r>
              <a:rPr sz="2400" spc="-4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А.</a:t>
            </a:r>
            <a:r>
              <a:rPr sz="2400" spc="-4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С.</a:t>
            </a:r>
            <a:r>
              <a:rPr sz="2400" spc="-4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spc="-10" dirty="0">
                <a:solidFill>
                  <a:schemeClr val="accent3">
                    <a:lumMod val="50000"/>
                  </a:schemeClr>
                </a:solidFill>
              </a:rPr>
              <a:t>Пушкина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8134" y="330073"/>
            <a:ext cx="5294630" cy="26109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…Ступив</a:t>
            </a:r>
            <a:r>
              <a:rPr sz="2400" i="1" spc="-7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за</a:t>
            </a:r>
            <a:r>
              <a:rPr sz="2400" i="1" spc="-5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твой</a:t>
            </a:r>
            <a:r>
              <a:rPr sz="2400" i="1" spc="-6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i="1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порог,</a:t>
            </a:r>
            <a:endParaRPr sz="24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 marR="5080"/>
            <a:r>
              <a:rPr sz="2400" i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Я</a:t>
            </a:r>
            <a:r>
              <a:rPr sz="2400" i="1" spc="-7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вдруг</a:t>
            </a:r>
            <a:r>
              <a:rPr sz="2400" i="1" spc="-5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переношусь</a:t>
            </a:r>
            <a:r>
              <a:rPr sz="2400" i="1" spc="-7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во</a:t>
            </a:r>
            <a:r>
              <a:rPr sz="2400" i="1" spc="-5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дни</a:t>
            </a:r>
            <a:r>
              <a:rPr sz="2400" i="1" spc="-7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i="1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Екатерины, Книгохранилище,</a:t>
            </a:r>
            <a:r>
              <a:rPr sz="2400" i="1" spc="-7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кумиры</a:t>
            </a:r>
            <a:r>
              <a:rPr sz="2400" i="1" spc="-6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и</a:t>
            </a:r>
            <a:r>
              <a:rPr sz="2400" i="1" spc="-6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i="1" spc="-10" dirty="0" err="1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картины</a:t>
            </a:r>
            <a:r>
              <a:rPr sz="2400" i="1" spc="-1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,</a:t>
            </a:r>
            <a:r>
              <a:rPr lang="ru-RU" sz="2400" i="1" spc="-1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ru-RU" sz="2400" i="1" spc="-1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</a:rPr>
              <a:t>И</a:t>
            </a:r>
            <a:r>
              <a:rPr lang="ru-RU" sz="2400" i="1" spc="-6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</a:rPr>
              <a:t>стройные</a:t>
            </a:r>
            <a:r>
              <a:rPr lang="ru-RU" sz="2400" i="1" spc="-5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</a:rPr>
              <a:t>сады</a:t>
            </a:r>
            <a:r>
              <a:rPr lang="ru-RU" sz="2400" i="1" spc="-6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i="1" spc="-10" dirty="0">
                <a:solidFill>
                  <a:schemeClr val="accent3">
                    <a:lumMod val="50000"/>
                  </a:schemeClr>
                </a:solidFill>
              </a:rPr>
              <a:t>свидетельствуют</a:t>
            </a:r>
            <a:r>
              <a:rPr lang="ru-RU" sz="2400" i="1" spc="-7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i="1" spc="-20" dirty="0">
                <a:solidFill>
                  <a:schemeClr val="accent3">
                    <a:lumMod val="50000"/>
                  </a:schemeClr>
                </a:solidFill>
              </a:rPr>
              <a:t>мне,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</a:rPr>
              <a:t>Что</a:t>
            </a:r>
            <a:r>
              <a:rPr lang="ru-RU" sz="2400" i="1" spc="-6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i="1" spc="-10" dirty="0" err="1">
                <a:solidFill>
                  <a:schemeClr val="accent3">
                    <a:lumMod val="50000"/>
                  </a:schemeClr>
                </a:solidFill>
              </a:rPr>
              <a:t>благосклонствуешь</a:t>
            </a:r>
            <a:r>
              <a:rPr lang="ru-RU" sz="2400" i="1" spc="-6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</a:rPr>
              <a:t>ты</a:t>
            </a:r>
            <a:r>
              <a:rPr lang="ru-RU" sz="2400" i="1" spc="-7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</a:rPr>
              <a:t>музам</a:t>
            </a:r>
            <a:r>
              <a:rPr lang="ru-RU" sz="2400" i="1" spc="-50" dirty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2400" i="1" spc="-10" dirty="0">
                <a:solidFill>
                  <a:schemeClr val="accent3">
                    <a:lumMod val="50000"/>
                  </a:schemeClr>
                </a:solidFill>
              </a:rPr>
              <a:t>тишине…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</a:rPr>
            </a:br>
            <a:endParaRPr sz="24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9007" y="1469813"/>
            <a:ext cx="56413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4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3220" y="2667000"/>
            <a:ext cx="847458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3" y="4481"/>
            <a:ext cx="9144000" cy="685351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0911" y="127494"/>
            <a:ext cx="4110228" cy="38907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762755"/>
            <a:ext cx="3637788" cy="309524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32023" y="147870"/>
            <a:ext cx="3821177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400" spc="-25" dirty="0">
                <a:solidFill>
                  <a:schemeClr val="accent3">
                    <a:lumMod val="50000"/>
                  </a:schemeClr>
                </a:solidFill>
              </a:rPr>
              <a:t>Усадьба</a:t>
            </a:r>
            <a:r>
              <a:rPr sz="2400" spc="-5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spc="-10" dirty="0">
                <a:solidFill>
                  <a:schemeClr val="accent3">
                    <a:lumMod val="50000"/>
                  </a:schemeClr>
                </a:solidFill>
              </a:rPr>
              <a:t>«Михайловское»</a:t>
            </a:r>
            <a:endParaRPr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7931" y="592581"/>
            <a:ext cx="25647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64945" algn="l"/>
                <a:tab pos="1859914" algn="l"/>
              </a:tabLst>
            </a:pPr>
            <a:r>
              <a:rPr sz="1600" spc="-10" dirty="0">
                <a:latin typeface="Times New Roman"/>
                <a:cs typeface="Times New Roman"/>
              </a:rPr>
              <a:t>Михайловское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0" dirty="0">
                <a:latin typeface="Times New Roman"/>
                <a:cs typeface="Times New Roman"/>
              </a:rPr>
              <a:t>—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родовое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49497" y="592581"/>
            <a:ext cx="6610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imes New Roman"/>
                <a:cs typeface="Times New Roman"/>
              </a:rPr>
              <a:t>имение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78553" y="592581"/>
            <a:ext cx="6273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imes New Roman"/>
                <a:cs typeface="Times New Roman"/>
              </a:rPr>
              <a:t>матери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72558" y="592581"/>
            <a:ext cx="6026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2590" algn="l"/>
              </a:tabLst>
            </a:pPr>
            <a:r>
              <a:rPr sz="1600" spc="-25" dirty="0">
                <a:latin typeface="Times New Roman"/>
                <a:cs typeface="Times New Roman"/>
              </a:rPr>
              <a:t>А.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5" dirty="0">
                <a:latin typeface="Times New Roman"/>
                <a:cs typeface="Times New Roman"/>
              </a:rPr>
              <a:t>С.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8267" y="836422"/>
            <a:ext cx="5314950" cy="2819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082675" algn="l"/>
                <a:tab pos="1562735" algn="l"/>
                <a:tab pos="2835275" algn="l"/>
                <a:tab pos="3703954" algn="l"/>
                <a:tab pos="4412615" algn="l"/>
              </a:tabLst>
            </a:pPr>
            <a:r>
              <a:rPr sz="1600" spc="-10" dirty="0">
                <a:latin typeface="Times New Roman"/>
                <a:cs typeface="Times New Roman"/>
              </a:rPr>
              <a:t>Пушкина,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5" dirty="0">
                <a:latin typeface="Times New Roman"/>
                <a:cs typeface="Times New Roman"/>
              </a:rPr>
              <a:t>его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поэтическая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родина,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место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0" dirty="0">
                <a:latin typeface="Times New Roman"/>
                <a:cs typeface="Times New Roman"/>
              </a:rPr>
              <a:t>духовного </a:t>
            </a:r>
            <a:r>
              <a:rPr sz="1600" dirty="0">
                <a:latin typeface="Times New Roman"/>
                <a:cs typeface="Times New Roman"/>
              </a:rPr>
              <a:t>становления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поэта.</a:t>
            </a:r>
            <a:endParaRPr sz="1600" dirty="0">
              <a:latin typeface="Times New Roman"/>
              <a:cs typeface="Times New Roman"/>
            </a:endParaRPr>
          </a:p>
          <a:p>
            <a:pPr marL="12700" marR="5080" indent="359410" algn="just">
              <a:lnSpc>
                <a:spcPct val="100000"/>
              </a:lnSpc>
              <a:spcBef>
                <a:spcPts val="1390"/>
              </a:spcBef>
            </a:pPr>
            <a:r>
              <a:rPr sz="1600" dirty="0">
                <a:latin typeface="Times New Roman"/>
                <a:cs typeface="Times New Roman"/>
              </a:rPr>
              <a:t>12</a:t>
            </a:r>
            <a:r>
              <a:rPr sz="1600" spc="1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января</a:t>
            </a:r>
            <a:r>
              <a:rPr sz="1600" spc="1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1742</a:t>
            </a:r>
            <a:r>
              <a:rPr sz="1600" spc="1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года</a:t>
            </a:r>
            <a:r>
              <a:rPr sz="1600" spc="1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большая</a:t>
            </a:r>
            <a:r>
              <a:rPr sz="1600" spc="1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часть</a:t>
            </a:r>
            <a:r>
              <a:rPr sz="1600" spc="1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земель</a:t>
            </a:r>
            <a:r>
              <a:rPr sz="1600" spc="1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(41</a:t>
            </a:r>
            <a:r>
              <a:rPr sz="1600" spc="1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деревня </a:t>
            </a:r>
            <a:r>
              <a:rPr sz="1600" dirty="0">
                <a:latin typeface="Times New Roman"/>
                <a:cs typeface="Times New Roman"/>
              </a:rPr>
              <a:t>на</a:t>
            </a:r>
            <a:r>
              <a:rPr sz="1600" spc="3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5</a:t>
            </a:r>
            <a:r>
              <a:rPr sz="1600" spc="3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000</a:t>
            </a:r>
            <a:r>
              <a:rPr sz="1600" spc="3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десятинах</a:t>
            </a:r>
            <a:r>
              <a:rPr sz="1600" spc="4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земли),</a:t>
            </a:r>
            <a:r>
              <a:rPr sz="1600" spc="4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составлявших</a:t>
            </a:r>
            <a:r>
              <a:rPr sz="1600" spc="4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Михайловскую </a:t>
            </a:r>
            <a:r>
              <a:rPr sz="1600" dirty="0">
                <a:latin typeface="Times New Roman"/>
                <a:cs typeface="Times New Roman"/>
              </a:rPr>
              <a:t>губу</a:t>
            </a:r>
            <a:r>
              <a:rPr sz="1600" spc="13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псковского</a:t>
            </a:r>
            <a:r>
              <a:rPr sz="1600" spc="13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пригорода</a:t>
            </a:r>
            <a:r>
              <a:rPr sz="1600" spc="13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Воронича,</a:t>
            </a:r>
            <a:r>
              <a:rPr sz="1600" spc="13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именным</a:t>
            </a:r>
            <a:r>
              <a:rPr sz="1600" spc="135" dirty="0">
                <a:latin typeface="Times New Roman"/>
                <a:cs typeface="Times New Roman"/>
              </a:rPr>
              <a:t>  </a:t>
            </a:r>
            <a:r>
              <a:rPr sz="1600" spc="-10" dirty="0">
                <a:latin typeface="Times New Roman"/>
                <a:cs typeface="Times New Roman"/>
              </a:rPr>
              <a:t>указом </a:t>
            </a:r>
            <a:r>
              <a:rPr sz="1600" dirty="0">
                <a:latin typeface="Times New Roman"/>
                <a:cs typeface="Times New Roman"/>
              </a:rPr>
              <a:t>императрицы</a:t>
            </a:r>
            <a:r>
              <a:rPr sz="1600" spc="12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Елизаветы</a:t>
            </a:r>
            <a:r>
              <a:rPr sz="1600" spc="13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Петровны</a:t>
            </a:r>
            <a:r>
              <a:rPr sz="1600" spc="12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были</a:t>
            </a:r>
            <a:r>
              <a:rPr sz="1600" spc="12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пожалованы</a:t>
            </a:r>
            <a:r>
              <a:rPr sz="1600" spc="120" dirty="0">
                <a:latin typeface="Times New Roman"/>
                <a:cs typeface="Times New Roman"/>
              </a:rPr>
              <a:t>  </a:t>
            </a:r>
            <a:r>
              <a:rPr sz="1600" spc="-50" dirty="0">
                <a:latin typeface="Times New Roman"/>
                <a:cs typeface="Times New Roman"/>
              </a:rPr>
              <a:t>в </a:t>
            </a:r>
            <a:r>
              <a:rPr sz="1600" dirty="0">
                <a:latin typeface="Times New Roman"/>
                <a:cs typeface="Times New Roman"/>
              </a:rPr>
              <a:t>вечное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владение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прадеду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А.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С.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Пушкина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Абраму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Петровичу </a:t>
            </a:r>
            <a:r>
              <a:rPr sz="1600" dirty="0">
                <a:latin typeface="Times New Roman"/>
                <a:cs typeface="Times New Roman"/>
              </a:rPr>
              <a:t>Ганнибалу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«арапу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Петра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Великого».</a:t>
            </a:r>
            <a:endParaRPr sz="1600" dirty="0">
              <a:latin typeface="Times New Roman"/>
              <a:cs typeface="Times New Roman"/>
            </a:endParaRPr>
          </a:p>
          <a:p>
            <a:pPr marL="12700" marR="5080" indent="359410" algn="just">
              <a:lnSpc>
                <a:spcPct val="100000"/>
              </a:lnSpc>
              <a:spcBef>
                <a:spcPts val="1410"/>
              </a:spcBef>
            </a:pP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1866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году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родовом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имении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поселился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младший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сын </a:t>
            </a:r>
            <a:r>
              <a:rPr sz="1600" dirty="0">
                <a:latin typeface="Times New Roman"/>
                <a:cs typeface="Times New Roman"/>
              </a:rPr>
              <a:t>поэта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Григорий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Александрович.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Сохранились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две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каменные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6603" y="3630548"/>
            <a:ext cx="42964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5720">
              <a:lnSpc>
                <a:spcPct val="100000"/>
              </a:lnSpc>
              <a:spcBef>
                <a:spcPts val="95"/>
              </a:spcBef>
              <a:tabLst>
                <a:tab pos="350520" algn="l"/>
                <a:tab pos="695325" algn="l"/>
                <a:tab pos="742315" algn="l"/>
                <a:tab pos="1703705" algn="l"/>
                <a:tab pos="2251075" algn="l"/>
                <a:tab pos="2588260" algn="l"/>
                <a:tab pos="3450590" algn="l"/>
              </a:tabLst>
            </a:pPr>
            <a:r>
              <a:rPr sz="1600" spc="-25" dirty="0">
                <a:latin typeface="Times New Roman"/>
                <a:cs typeface="Times New Roman"/>
              </a:rPr>
              <a:t>Г.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5" dirty="0">
                <a:latin typeface="Times New Roman"/>
                <a:cs typeface="Times New Roman"/>
              </a:rPr>
              <a:t>А.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Пушкина,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0" dirty="0">
                <a:latin typeface="Times New Roman"/>
                <a:cs typeface="Times New Roman"/>
              </a:rPr>
              <a:t>одна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5" dirty="0">
                <a:latin typeface="Times New Roman"/>
                <a:cs typeface="Times New Roman"/>
              </a:rPr>
              <a:t>из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которых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(большой амбар)</a:t>
            </a:r>
            <a:r>
              <a:rPr sz="1600" dirty="0">
                <a:latin typeface="Times New Roman"/>
                <a:cs typeface="Times New Roman"/>
              </a:rPr>
              <a:t>		</a:t>
            </a:r>
            <a:r>
              <a:rPr sz="1600" spc="-10" dirty="0">
                <a:latin typeface="Times New Roman"/>
                <a:cs typeface="Times New Roman"/>
              </a:rPr>
              <a:t>сейчас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267" y="3630548"/>
            <a:ext cx="94234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imes New Roman"/>
                <a:cs typeface="Times New Roman"/>
              </a:rPr>
              <a:t>постройки каменный галерея.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32023" y="3874389"/>
            <a:ext cx="6012180" cy="12361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04925" algn="l"/>
                <a:tab pos="1737995" algn="l"/>
              </a:tabLst>
            </a:pPr>
            <a:r>
              <a:rPr sz="1600" spc="-10" dirty="0">
                <a:latin typeface="Times New Roman"/>
                <a:cs typeface="Times New Roman"/>
              </a:rPr>
              <a:t>используется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5" dirty="0">
                <a:latin typeface="Times New Roman"/>
                <a:cs typeface="Times New Roman"/>
              </a:rPr>
              <a:t>как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выставочная</a:t>
            </a:r>
            <a:endParaRPr sz="1600" dirty="0">
              <a:latin typeface="Times New Roman"/>
              <a:cs typeface="Times New Roman"/>
            </a:endParaRPr>
          </a:p>
          <a:p>
            <a:pPr marL="491490" marR="5080" indent="359410" algn="just">
              <a:lnSpc>
                <a:spcPct val="114999"/>
              </a:lnSpc>
              <a:spcBef>
                <a:spcPts val="1030"/>
              </a:spcBef>
            </a:pPr>
            <a:r>
              <a:rPr sz="1600" dirty="0">
                <a:latin typeface="Times New Roman"/>
                <a:cs typeface="Times New Roman"/>
              </a:rPr>
              <a:t>Домик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няни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расположен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слева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от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входа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 </a:t>
            </a:r>
            <a:r>
              <a:rPr sz="1600" spc="-10" dirty="0">
                <a:latin typeface="Times New Roman"/>
                <a:cs typeface="Times New Roman"/>
              </a:rPr>
              <a:t>дом-</a:t>
            </a:r>
            <a:r>
              <a:rPr sz="1600" dirty="0">
                <a:latin typeface="Times New Roman"/>
                <a:cs typeface="Times New Roman"/>
              </a:rPr>
              <a:t>музей.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Восстановлен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1947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году,</a:t>
            </a:r>
            <a:r>
              <a:rPr sz="1600" spc="-10" dirty="0">
                <a:latin typeface="Times New Roman"/>
                <a:cs typeface="Times New Roman"/>
              </a:rPr>
              <a:t> реконструирован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1999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75" dirty="0">
                <a:latin typeface="Times New Roman"/>
                <a:cs typeface="Times New Roman"/>
              </a:rPr>
              <a:t>г.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соответствии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«Описью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сельца Михайловского»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1838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г.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82696" y="5110497"/>
            <a:ext cx="5649539" cy="11227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98425" indent="272415" algn="just">
              <a:lnSpc>
                <a:spcPct val="114999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С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околицы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Михайловского </a:t>
            </a:r>
            <a:r>
              <a:rPr sz="1600" spc="-10" dirty="0">
                <a:latin typeface="Times New Roman"/>
                <a:cs typeface="Times New Roman"/>
              </a:rPr>
              <a:t>открывается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вид на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озера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Кучане (Петровское)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Маленец,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«холм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лесистый»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Савкину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 err="1">
                <a:latin typeface="Times New Roman"/>
                <a:cs typeface="Times New Roman"/>
              </a:rPr>
              <a:t>горку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50" dirty="0" smtClean="0">
                <a:latin typeface="Times New Roman"/>
                <a:cs typeface="Times New Roman"/>
              </a:rPr>
              <a:t>—</a:t>
            </a:r>
            <a:r>
              <a:rPr lang="ru-RU" sz="1600" spc="-50" dirty="0" smtClean="0">
                <a:latin typeface="Times New Roman"/>
                <a:cs typeface="Times New Roman"/>
              </a:rPr>
              <a:t> </a:t>
            </a:r>
            <a:r>
              <a:rPr sz="1600" dirty="0" err="1" smtClean="0">
                <a:latin typeface="Times New Roman"/>
                <a:cs typeface="Times New Roman"/>
              </a:rPr>
              <a:t>классический</a:t>
            </a:r>
            <a:r>
              <a:rPr sz="1600" spc="-60" dirty="0" smtClean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русский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пейзаж,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нашедший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отражение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поэзии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А.</a:t>
            </a:r>
            <a:r>
              <a:rPr sz="1600" spc="-25" dirty="0">
                <a:latin typeface="Times New Roman"/>
                <a:cs typeface="Times New Roman"/>
              </a:rPr>
              <a:t> С. </a:t>
            </a:r>
            <a:r>
              <a:rPr sz="1600" spc="-10" dirty="0">
                <a:latin typeface="Times New Roman"/>
                <a:cs typeface="Times New Roman"/>
              </a:rPr>
              <a:t>Пушкина.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525524"/>
            <a:ext cx="9144000" cy="4052570"/>
            <a:chOff x="0" y="1525524"/>
            <a:chExt cx="9144000" cy="40525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25524"/>
              <a:ext cx="6518148" cy="40523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244" y="1729740"/>
              <a:ext cx="4143755" cy="3122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33600" y="81851"/>
            <a:ext cx="526618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chemeClr val="accent3">
                    <a:lumMod val="50000"/>
                  </a:schemeClr>
                </a:solidFill>
              </a:rPr>
              <a:t>Музей-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усадьба</a:t>
            </a:r>
            <a:r>
              <a:rPr sz="2400" spc="-9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«Большие</a:t>
            </a:r>
            <a:r>
              <a:rPr sz="2400" spc="-5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spc="-10" dirty="0">
                <a:solidFill>
                  <a:schemeClr val="accent3">
                    <a:lumMod val="50000"/>
                  </a:schemeClr>
                </a:solidFill>
              </a:rPr>
              <a:t>Вязёмы»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10310" y="4873904"/>
            <a:ext cx="8168259" cy="170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1165" algn="just">
              <a:lnSpc>
                <a:spcPct val="114999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Пушкинский</a:t>
            </a:r>
            <a:r>
              <a:rPr sz="1600" spc="-10" dirty="0">
                <a:latin typeface="Times New Roman"/>
                <a:cs typeface="Times New Roman"/>
              </a:rPr>
              <a:t> заповедник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объединяет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усадьбы: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Захарово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Вязёмы.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Это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единственное </a:t>
            </a:r>
            <a:r>
              <a:rPr sz="1600" dirty="0">
                <a:latin typeface="Times New Roman"/>
                <a:cs typeface="Times New Roman"/>
              </a:rPr>
              <a:t>место,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связанное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детскими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годами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великого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русского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поэта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А.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С.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Пушкина.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Здесь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прошло </a:t>
            </a:r>
            <a:r>
              <a:rPr sz="1600" dirty="0">
                <a:latin typeface="Times New Roman"/>
                <a:cs typeface="Times New Roman"/>
              </a:rPr>
              <a:t>его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детство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1805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1810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Times New Roman"/>
                <a:cs typeface="Times New Roman"/>
              </a:rPr>
              <a:t>гг.,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т.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е.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до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поступления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лицей. В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ограде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церкви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покоится</a:t>
            </a:r>
            <a:r>
              <a:rPr sz="1600" spc="-20" dirty="0">
                <a:latin typeface="Times New Roman"/>
                <a:cs typeface="Times New Roman"/>
              </a:rPr>
              <a:t> прах </a:t>
            </a:r>
            <a:r>
              <a:rPr sz="1600" spc="-10" dirty="0">
                <a:latin typeface="Times New Roman"/>
                <a:cs typeface="Times New Roman"/>
              </a:rPr>
              <a:t>младшего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брата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поэта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—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Николая,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умершего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6-</a:t>
            </a:r>
            <a:r>
              <a:rPr sz="1600" dirty="0">
                <a:latin typeface="Times New Roman"/>
                <a:cs typeface="Times New Roman"/>
              </a:rPr>
              <a:t>летнем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возрасте.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Вяземы,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их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владельцы </a:t>
            </a:r>
            <a:r>
              <a:rPr sz="1600" dirty="0">
                <a:latin typeface="Times New Roman"/>
                <a:cs typeface="Times New Roman"/>
              </a:rPr>
              <a:t>вошли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произведения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Пушкина.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Усадьба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Вязёмы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находится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Одинцовском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районе,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 err="1">
                <a:latin typeface="Times New Roman"/>
                <a:cs typeface="Times New Roman"/>
              </a:rPr>
              <a:t>рядом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50" dirty="0" smtClean="0">
                <a:latin typeface="Times New Roman"/>
                <a:cs typeface="Times New Roman"/>
              </a:rPr>
              <a:t>с</a:t>
            </a:r>
            <a:r>
              <a:rPr lang="ru-RU" sz="1600" spc="-50" dirty="0" smtClean="0">
                <a:latin typeface="Times New Roman"/>
                <a:cs typeface="Times New Roman"/>
              </a:rPr>
              <a:t> </a:t>
            </a:r>
            <a:r>
              <a:rPr sz="1600" spc="-10" dirty="0" err="1" smtClean="0">
                <a:latin typeface="Times New Roman"/>
                <a:cs typeface="Times New Roman"/>
              </a:rPr>
              <a:t>платформой</a:t>
            </a:r>
            <a:r>
              <a:rPr sz="1600" spc="-20" dirty="0" smtClean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Голицыно,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чуть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стороне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от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Можайского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шоссе.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7055" y="464007"/>
            <a:ext cx="8311515" cy="1997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11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sz="1600" spc="19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1694</a:t>
            </a:r>
            <a:r>
              <a:rPr sz="1600" spc="-9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г.</a:t>
            </a:r>
            <a:r>
              <a:rPr sz="1600" spc="19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усадьба</a:t>
            </a:r>
            <a:r>
              <a:rPr sz="1600" spc="2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sz="1600" spc="19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Вязёмах</a:t>
            </a:r>
            <a:r>
              <a:rPr sz="1600" spc="2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была</a:t>
            </a:r>
            <a:r>
              <a:rPr sz="1600" spc="2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пожалована</a:t>
            </a:r>
            <a:r>
              <a:rPr sz="1600" spc="20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Петром</a:t>
            </a:r>
            <a:r>
              <a:rPr sz="1600" spc="2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I</a:t>
            </a:r>
            <a:r>
              <a:rPr sz="1600" spc="19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своему</a:t>
            </a:r>
            <a:r>
              <a:rPr sz="1600" spc="19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воспитателю,</a:t>
            </a:r>
            <a:r>
              <a:rPr sz="1600" spc="2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князю</a:t>
            </a:r>
            <a:endParaRPr sz="16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Б.А.</a:t>
            </a:r>
            <a:r>
              <a:rPr sz="1600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Голицыну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«за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спасение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во</a:t>
            </a:r>
            <a:r>
              <a:rPr sz="16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время</a:t>
            </a:r>
            <a:r>
              <a:rPr sz="1600"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стрелецкого</a:t>
            </a:r>
            <a:r>
              <a:rPr sz="16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бунта».</a:t>
            </a:r>
            <a:endParaRPr sz="1600" dirty="0">
              <a:latin typeface="Times New Roman"/>
              <a:cs typeface="Times New Roman"/>
            </a:endParaRPr>
          </a:p>
          <a:p>
            <a:pPr marL="120650" marR="5080" indent="359410" algn="just">
              <a:lnSpc>
                <a:spcPct val="100000"/>
              </a:lnSpc>
              <a:spcBef>
                <a:spcPts val="170"/>
              </a:spcBef>
            </a:pP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Усадебный</a:t>
            </a:r>
            <a:r>
              <a:rPr sz="1600" spc="19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дом</a:t>
            </a:r>
            <a:r>
              <a:rPr sz="1600" spc="19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был</a:t>
            </a:r>
            <a:r>
              <a:rPr sz="1600" spc="18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выстроен</a:t>
            </a:r>
            <a:r>
              <a:rPr sz="1600" spc="20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«Мая</a:t>
            </a:r>
            <a:r>
              <a:rPr sz="1600" spc="19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1-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го</a:t>
            </a:r>
            <a:r>
              <a:rPr sz="1600" spc="19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дня</a:t>
            </a:r>
            <a:r>
              <a:rPr sz="1600" spc="19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1784</a:t>
            </a:r>
            <a:r>
              <a:rPr sz="1600" spc="19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года»</a:t>
            </a:r>
            <a:r>
              <a:rPr sz="1600" spc="18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правнуком</a:t>
            </a:r>
            <a:r>
              <a:rPr sz="1600" spc="19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Б.А.</a:t>
            </a:r>
            <a:r>
              <a:rPr sz="1600" spc="18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Голицына</a:t>
            </a:r>
            <a:r>
              <a:rPr sz="1600" spc="2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333333"/>
                </a:solidFill>
                <a:latin typeface="Times New Roman"/>
                <a:cs typeface="Times New Roman"/>
              </a:rPr>
              <a:t>—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отставным</a:t>
            </a:r>
            <a:r>
              <a:rPr sz="1600" spc="229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полковником</a:t>
            </a:r>
            <a:r>
              <a:rPr sz="1600" spc="235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Николаем</a:t>
            </a:r>
            <a:r>
              <a:rPr sz="1600" spc="229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Михайловичем.</a:t>
            </a:r>
            <a:r>
              <a:rPr sz="1600" spc="229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Строгая</a:t>
            </a:r>
            <a:r>
              <a:rPr sz="1600" spc="229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архитектура</a:t>
            </a:r>
            <a:r>
              <a:rPr sz="1600" spc="235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здания</a:t>
            </a:r>
            <a:r>
              <a:rPr sz="1600" spc="235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spc="-25" dirty="0">
                <a:solidFill>
                  <a:srgbClr val="333333"/>
                </a:solidFill>
                <a:latin typeface="Times New Roman"/>
                <a:cs typeface="Times New Roman"/>
              </a:rPr>
              <a:t>уже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несколько</a:t>
            </a:r>
            <a:r>
              <a:rPr sz="1600" spc="7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архаична</a:t>
            </a:r>
            <a:r>
              <a:rPr sz="1600" spc="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для</a:t>
            </a:r>
            <a:r>
              <a:rPr sz="1600" spc="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конца</a:t>
            </a:r>
            <a:r>
              <a:rPr sz="1600" spc="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XVIII</a:t>
            </a:r>
            <a:r>
              <a:rPr sz="1600" spc="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в.</a:t>
            </a:r>
            <a:r>
              <a:rPr sz="1600" spc="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принадлежит</a:t>
            </a:r>
            <a:r>
              <a:rPr sz="1600" spc="7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скорее</a:t>
            </a:r>
            <a:r>
              <a:rPr sz="1600" spc="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петровскому</a:t>
            </a:r>
            <a:r>
              <a:rPr sz="1600" spc="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времени.</a:t>
            </a:r>
            <a:r>
              <a:rPr sz="1600" spc="7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Местные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жители</a:t>
            </a:r>
            <a:r>
              <a:rPr sz="1600" spc="120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нарекли</a:t>
            </a:r>
            <a:r>
              <a:rPr sz="1600" spc="125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голицынский</a:t>
            </a:r>
            <a:r>
              <a:rPr sz="1600" spc="125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дворец</a:t>
            </a:r>
            <a:r>
              <a:rPr sz="1600" spc="114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—</a:t>
            </a:r>
            <a:r>
              <a:rPr sz="1600" spc="125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«Дом</a:t>
            </a:r>
            <a:r>
              <a:rPr sz="1600" spc="125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Пиковой</a:t>
            </a:r>
            <a:r>
              <a:rPr sz="1600" spc="120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дамы».</a:t>
            </a:r>
            <a:r>
              <a:rPr sz="1600" spc="114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Прототипом</a:t>
            </a:r>
            <a:r>
              <a:rPr sz="1600" spc="125" dirty="0">
                <a:solidFill>
                  <a:srgbClr val="333333"/>
                </a:solidFill>
                <a:latin typeface="Times New Roman"/>
                <a:cs typeface="Times New Roman"/>
              </a:rPr>
              <a:t> 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героини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пушкинской</a:t>
            </a:r>
            <a:r>
              <a:rPr sz="1600" spc="25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повести</a:t>
            </a:r>
            <a:r>
              <a:rPr sz="1600" spc="25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была</a:t>
            </a:r>
            <a:r>
              <a:rPr sz="1600" spc="2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княгиня</a:t>
            </a:r>
            <a:r>
              <a:rPr sz="1600" spc="25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Н.П.</a:t>
            </a:r>
            <a:r>
              <a:rPr sz="1600" spc="2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Голицына</a:t>
            </a:r>
            <a:r>
              <a:rPr sz="1600" spc="2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—</a:t>
            </a:r>
            <a:r>
              <a:rPr sz="1600" spc="2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властная</a:t>
            </a:r>
            <a:r>
              <a:rPr sz="1600" spc="254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женщина,</a:t>
            </a:r>
            <a:r>
              <a:rPr sz="1600" spc="27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пользовавшаяся исключительным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влиянием</a:t>
            </a:r>
            <a:r>
              <a:rPr sz="16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при</a:t>
            </a:r>
            <a:r>
              <a:rPr sz="1600"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дворе,</a:t>
            </a:r>
            <a:r>
              <a:rPr sz="1600" spc="-7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дожившая</a:t>
            </a:r>
            <a:r>
              <a:rPr sz="1600" spc="-6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почти</a:t>
            </a:r>
            <a:r>
              <a:rPr sz="1600"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до</a:t>
            </a:r>
            <a:r>
              <a:rPr sz="1600" spc="-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столетнего</a:t>
            </a:r>
            <a:r>
              <a:rPr sz="1600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возраста.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437" y="306962"/>
            <a:ext cx="8197215" cy="2683812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49860" algn="ctr">
              <a:lnSpc>
                <a:spcPct val="100000"/>
              </a:lnSpc>
              <a:spcBef>
                <a:spcPts val="560"/>
              </a:spcBef>
            </a:pPr>
            <a:r>
              <a:rPr sz="2400" spc="-10" dirty="0">
                <a:solidFill>
                  <a:schemeClr val="accent3">
                    <a:lumMod val="50000"/>
                  </a:schemeClr>
                </a:solidFill>
              </a:rPr>
              <a:t>Музей-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усадьба</a:t>
            </a:r>
            <a:r>
              <a:rPr sz="2400" spc="-8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spc="-10" dirty="0">
                <a:solidFill>
                  <a:schemeClr val="accent3">
                    <a:lumMod val="50000"/>
                  </a:schemeClr>
                </a:solidFill>
              </a:rPr>
              <a:t>«Захарово»</a:t>
            </a:r>
            <a:endParaRPr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12700" marR="5080" indent="359410" algn="just">
              <a:lnSpc>
                <a:spcPct val="114999"/>
              </a:lnSpc>
              <a:spcBef>
                <a:spcPts val="95"/>
              </a:spcBef>
            </a:pPr>
            <a:r>
              <a:rPr b="0" dirty="0">
                <a:latin typeface="Times New Roman"/>
                <a:cs typeface="Times New Roman"/>
              </a:rPr>
              <a:t>Усадьба</a:t>
            </a:r>
            <a:r>
              <a:rPr b="0" spc="459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М.</a:t>
            </a:r>
            <a:r>
              <a:rPr b="0" spc="46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А.</a:t>
            </a:r>
            <a:r>
              <a:rPr b="0" spc="46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Ганнибал,</a:t>
            </a:r>
            <a:r>
              <a:rPr b="0" spc="45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бабушки</a:t>
            </a:r>
            <a:r>
              <a:rPr b="0" spc="46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А.</a:t>
            </a:r>
            <a:r>
              <a:rPr b="0" spc="46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С.</a:t>
            </a:r>
            <a:r>
              <a:rPr b="0" spc="47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Пушкина,</a:t>
            </a:r>
            <a:r>
              <a:rPr b="0" spc="46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это</a:t>
            </a:r>
            <a:r>
              <a:rPr b="0" spc="459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музей</a:t>
            </a:r>
            <a:r>
              <a:rPr b="0" spc="45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детских</a:t>
            </a:r>
            <a:r>
              <a:rPr b="0" spc="470" dirty="0">
                <a:latin typeface="Times New Roman"/>
                <a:cs typeface="Times New Roman"/>
              </a:rPr>
              <a:t> </a:t>
            </a:r>
            <a:r>
              <a:rPr b="0" spc="-25" dirty="0">
                <a:latin typeface="Times New Roman"/>
                <a:cs typeface="Times New Roman"/>
              </a:rPr>
              <a:t>лет </a:t>
            </a:r>
            <a:r>
              <a:rPr b="0" dirty="0">
                <a:latin typeface="Times New Roman"/>
                <a:cs typeface="Times New Roman"/>
              </a:rPr>
              <a:t>Александра</a:t>
            </a:r>
            <a:r>
              <a:rPr b="0" spc="39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Пушкина.</a:t>
            </a:r>
            <a:r>
              <a:rPr b="0" spc="39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Здесь</a:t>
            </a:r>
            <a:r>
              <a:rPr b="0" spc="39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посетителя</a:t>
            </a:r>
            <a:r>
              <a:rPr b="0" spc="40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окружают</a:t>
            </a:r>
            <a:r>
              <a:rPr b="0" spc="39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тишина</a:t>
            </a:r>
            <a:r>
              <a:rPr b="0" spc="38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и</a:t>
            </a:r>
            <a:r>
              <a:rPr b="0" spc="38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природа.</a:t>
            </a:r>
            <a:r>
              <a:rPr b="0" spc="39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В</a:t>
            </a:r>
            <a:r>
              <a:rPr b="0" spc="380" dirty="0">
                <a:latin typeface="Times New Roman"/>
                <a:cs typeface="Times New Roman"/>
              </a:rPr>
              <a:t> </a:t>
            </a:r>
            <a:r>
              <a:rPr b="0" spc="-10" dirty="0">
                <a:latin typeface="Times New Roman"/>
                <a:cs typeface="Times New Roman"/>
              </a:rPr>
              <a:t>конце </a:t>
            </a:r>
            <a:r>
              <a:rPr b="0" dirty="0">
                <a:latin typeface="Times New Roman"/>
                <a:cs typeface="Times New Roman"/>
              </a:rPr>
              <a:t>небольшой</a:t>
            </a:r>
            <a:r>
              <a:rPr b="0" spc="-3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аллеи</a:t>
            </a:r>
            <a:r>
              <a:rPr b="0" spc="-3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взору</a:t>
            </a:r>
            <a:r>
              <a:rPr b="0" spc="-10" dirty="0">
                <a:latin typeface="Times New Roman"/>
                <a:cs typeface="Times New Roman"/>
              </a:rPr>
              <a:t> открывается</a:t>
            </a:r>
            <a:r>
              <a:rPr b="0" spc="-4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сам</a:t>
            </a:r>
            <a:r>
              <a:rPr b="0" spc="-2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дом,</a:t>
            </a:r>
            <a:r>
              <a:rPr b="0" spc="-40" dirty="0">
                <a:latin typeface="Times New Roman"/>
                <a:cs typeface="Times New Roman"/>
              </a:rPr>
              <a:t> </a:t>
            </a:r>
            <a:r>
              <a:rPr b="0" spc="-10" dirty="0">
                <a:latin typeface="Times New Roman"/>
                <a:cs typeface="Times New Roman"/>
              </a:rPr>
              <a:t>характерный</a:t>
            </a:r>
            <a:r>
              <a:rPr b="0" spc="-3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для</a:t>
            </a:r>
            <a:r>
              <a:rPr b="0" spc="-30" dirty="0">
                <a:latin typeface="Times New Roman"/>
                <a:cs typeface="Times New Roman"/>
              </a:rPr>
              <a:t> </a:t>
            </a:r>
            <a:r>
              <a:rPr b="0" spc="-10" dirty="0">
                <a:latin typeface="Times New Roman"/>
                <a:cs typeface="Times New Roman"/>
              </a:rPr>
              <a:t>загородной</a:t>
            </a:r>
            <a:r>
              <a:rPr b="0" spc="-45" dirty="0">
                <a:latin typeface="Times New Roman"/>
                <a:cs typeface="Times New Roman"/>
              </a:rPr>
              <a:t> </a:t>
            </a:r>
            <a:r>
              <a:rPr b="0" spc="-10" dirty="0">
                <a:latin typeface="Times New Roman"/>
                <a:cs typeface="Times New Roman"/>
              </a:rPr>
              <a:t>усадьбы </a:t>
            </a:r>
            <a:r>
              <a:rPr b="0" dirty="0">
                <a:latin typeface="Times New Roman"/>
                <a:cs typeface="Times New Roman"/>
              </a:rPr>
              <a:t>XIX</a:t>
            </a:r>
            <a:r>
              <a:rPr b="0" spc="1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века</a:t>
            </a:r>
            <a:r>
              <a:rPr b="0" spc="1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—</a:t>
            </a:r>
            <a:r>
              <a:rPr b="0" spc="2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деревянный,</a:t>
            </a:r>
            <a:r>
              <a:rPr b="0" spc="1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уютный</a:t>
            </a:r>
            <a:r>
              <a:rPr b="0" spc="2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с</a:t>
            </a:r>
            <a:r>
              <a:rPr b="0" spc="2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обязательным</a:t>
            </a:r>
            <a:r>
              <a:rPr b="0" spc="3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портиком</a:t>
            </a:r>
            <a:r>
              <a:rPr b="0" spc="2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и</a:t>
            </a:r>
            <a:r>
              <a:rPr b="0" spc="2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колоннами.</a:t>
            </a:r>
            <a:r>
              <a:rPr b="0" spc="5" dirty="0">
                <a:latin typeface="Times New Roman"/>
                <a:cs typeface="Times New Roman"/>
              </a:rPr>
              <a:t> </a:t>
            </a:r>
            <a:r>
              <a:rPr b="0" spc="-10" dirty="0">
                <a:latin typeface="Times New Roman"/>
                <a:cs typeface="Times New Roman"/>
              </a:rPr>
              <a:t>Деревья </a:t>
            </a:r>
            <a:r>
              <a:rPr b="0" dirty="0">
                <a:latin typeface="Times New Roman"/>
                <a:cs typeface="Times New Roman"/>
              </a:rPr>
              <a:t>на</a:t>
            </a:r>
            <a:r>
              <a:rPr b="0" spc="42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берегу</a:t>
            </a:r>
            <a:r>
              <a:rPr b="0" spc="434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пруда</a:t>
            </a:r>
            <a:r>
              <a:rPr b="0" spc="41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очень</a:t>
            </a:r>
            <a:r>
              <a:rPr b="0" spc="41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старые</a:t>
            </a:r>
            <a:r>
              <a:rPr b="0" spc="42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и,</a:t>
            </a:r>
            <a:r>
              <a:rPr b="0" spc="43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вероятно,</a:t>
            </a:r>
            <a:r>
              <a:rPr b="0" spc="41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«видели</a:t>
            </a:r>
            <a:r>
              <a:rPr b="0" spc="42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и</a:t>
            </a:r>
            <a:r>
              <a:rPr b="0" spc="41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слышали»</a:t>
            </a:r>
            <a:r>
              <a:rPr b="0" spc="409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поэта.</a:t>
            </a:r>
            <a:r>
              <a:rPr b="0" spc="425" dirty="0">
                <a:latin typeface="Times New Roman"/>
                <a:cs typeface="Times New Roman"/>
              </a:rPr>
              <a:t> </a:t>
            </a:r>
            <a:r>
              <a:rPr b="0" spc="-10" dirty="0">
                <a:latin typeface="Times New Roman"/>
                <a:cs typeface="Times New Roman"/>
              </a:rPr>
              <a:t>Музей </a:t>
            </a:r>
            <a:r>
              <a:rPr b="0" dirty="0">
                <a:latin typeface="Times New Roman"/>
                <a:cs typeface="Times New Roman"/>
              </a:rPr>
              <a:t>собрал</a:t>
            </a:r>
            <a:r>
              <a:rPr b="0" spc="180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коллекцию</a:t>
            </a:r>
            <a:r>
              <a:rPr b="0" spc="180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крестьянского</a:t>
            </a:r>
            <a:r>
              <a:rPr b="0" spc="185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быта,</a:t>
            </a:r>
            <a:r>
              <a:rPr b="0" spc="190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которая</a:t>
            </a:r>
            <a:r>
              <a:rPr b="0" spc="180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органично</a:t>
            </a:r>
            <a:r>
              <a:rPr b="0" spc="180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вписалась</a:t>
            </a:r>
            <a:r>
              <a:rPr b="0" spc="185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в</a:t>
            </a:r>
            <a:r>
              <a:rPr b="0" spc="180" dirty="0">
                <a:latin typeface="Times New Roman"/>
                <a:cs typeface="Times New Roman"/>
              </a:rPr>
              <a:t>  </a:t>
            </a:r>
            <a:r>
              <a:rPr b="0" spc="-25" dirty="0">
                <a:latin typeface="Times New Roman"/>
                <a:cs typeface="Times New Roman"/>
              </a:rPr>
              <a:t>его </a:t>
            </a:r>
            <a:r>
              <a:rPr b="0" spc="-10" dirty="0">
                <a:latin typeface="Times New Roman"/>
                <a:cs typeface="Times New Roman"/>
              </a:rPr>
              <a:t>атмосферу.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7729" y="3175749"/>
            <a:ext cx="4293871" cy="32250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304800" y="3603288"/>
            <a:ext cx="4179570" cy="2535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725" marR="84455" indent="358775" algn="just">
              <a:lnSpc>
                <a:spcPct val="114999"/>
              </a:lnSpc>
              <a:spcBef>
                <a:spcPts val="100"/>
              </a:spcBef>
            </a:pPr>
            <a:r>
              <a:rPr dirty="0"/>
              <a:t>В</a:t>
            </a:r>
            <a:r>
              <a:rPr spc="-60" dirty="0"/>
              <a:t> </a:t>
            </a:r>
            <a:r>
              <a:rPr dirty="0"/>
              <a:t>Захарове</a:t>
            </a:r>
            <a:r>
              <a:rPr spc="-60" dirty="0"/>
              <a:t> </a:t>
            </a:r>
            <a:r>
              <a:rPr dirty="0"/>
              <a:t>сохранился</a:t>
            </a:r>
            <a:r>
              <a:rPr spc="-50" dirty="0"/>
              <a:t> </a:t>
            </a:r>
            <a:r>
              <a:rPr spc="-10" dirty="0"/>
              <a:t>пруд,</a:t>
            </a:r>
            <a:r>
              <a:rPr spc="-75" dirty="0"/>
              <a:t> </a:t>
            </a:r>
            <a:r>
              <a:rPr spc="-10" dirty="0"/>
              <a:t>часть </a:t>
            </a:r>
            <a:r>
              <a:rPr dirty="0"/>
              <a:t>парка,</a:t>
            </a:r>
            <a:r>
              <a:rPr spc="-40" dirty="0"/>
              <a:t> </a:t>
            </a:r>
            <a:r>
              <a:rPr dirty="0"/>
              <a:t>воспетые</a:t>
            </a:r>
            <a:r>
              <a:rPr spc="-45" dirty="0"/>
              <a:t> </a:t>
            </a:r>
            <a:r>
              <a:rPr dirty="0"/>
              <a:t>Пушкиным.</a:t>
            </a:r>
            <a:r>
              <a:rPr spc="-65" dirty="0"/>
              <a:t> </a:t>
            </a:r>
            <a:r>
              <a:rPr dirty="0"/>
              <a:t>В</a:t>
            </a:r>
            <a:r>
              <a:rPr spc="-30" dirty="0"/>
              <a:t> </a:t>
            </a:r>
            <a:r>
              <a:rPr dirty="0"/>
              <a:t>1999</a:t>
            </a:r>
            <a:r>
              <a:rPr spc="-35" dirty="0"/>
              <a:t> </a:t>
            </a:r>
            <a:r>
              <a:rPr spc="-20" dirty="0" err="1" smtClean="0"/>
              <a:t>году</a:t>
            </a:r>
            <a:r>
              <a:rPr lang="ru-RU" spc="-20" dirty="0" smtClean="0"/>
              <a:t> </a:t>
            </a:r>
            <a:r>
              <a:rPr dirty="0" err="1" smtClean="0"/>
              <a:t>восстановлен</a:t>
            </a:r>
            <a:r>
              <a:rPr spc="-60" dirty="0" smtClean="0"/>
              <a:t> </a:t>
            </a:r>
            <a:r>
              <a:rPr dirty="0"/>
              <a:t>усадебный</a:t>
            </a:r>
            <a:r>
              <a:rPr spc="-55" dirty="0"/>
              <a:t> </a:t>
            </a:r>
            <a:r>
              <a:rPr dirty="0"/>
              <a:t>дом</a:t>
            </a:r>
            <a:r>
              <a:rPr spc="-15" dirty="0"/>
              <a:t> </a:t>
            </a:r>
            <a:r>
              <a:rPr dirty="0"/>
              <a:t>М.</a:t>
            </a:r>
            <a:r>
              <a:rPr spc="-25" dirty="0"/>
              <a:t> А</a:t>
            </a:r>
            <a:r>
              <a:rPr spc="-25" dirty="0" smtClean="0"/>
              <a:t>.</a:t>
            </a:r>
            <a:r>
              <a:rPr lang="ru-RU" spc="-25" dirty="0" smtClean="0"/>
              <a:t> </a:t>
            </a:r>
            <a:r>
              <a:rPr dirty="0" err="1" smtClean="0"/>
              <a:t>Ганнибала</a:t>
            </a:r>
            <a:r>
              <a:rPr dirty="0"/>
              <a:t>,</a:t>
            </a:r>
            <a:r>
              <a:rPr spc="-70" dirty="0"/>
              <a:t> </a:t>
            </a:r>
            <a:r>
              <a:rPr dirty="0"/>
              <a:t>где</a:t>
            </a:r>
            <a:r>
              <a:rPr spc="-85" dirty="0"/>
              <a:t> </a:t>
            </a:r>
            <a:r>
              <a:rPr dirty="0"/>
              <a:t>размещен</a:t>
            </a:r>
            <a:r>
              <a:rPr spc="-80" dirty="0"/>
              <a:t> </a:t>
            </a:r>
            <a:r>
              <a:rPr dirty="0"/>
              <a:t>музей</a:t>
            </a:r>
            <a:r>
              <a:rPr spc="-90" dirty="0"/>
              <a:t> </a:t>
            </a:r>
            <a:r>
              <a:rPr spc="-10" dirty="0"/>
              <a:t>детства </a:t>
            </a:r>
            <a:r>
              <a:rPr spc="-20" dirty="0"/>
              <a:t>великого </a:t>
            </a:r>
            <a:r>
              <a:rPr dirty="0"/>
              <a:t>поэта.</a:t>
            </a:r>
            <a:r>
              <a:rPr spc="-10" dirty="0"/>
              <a:t> </a:t>
            </a:r>
            <a:r>
              <a:rPr dirty="0"/>
              <a:t>В</a:t>
            </a:r>
            <a:r>
              <a:rPr spc="-10" dirty="0"/>
              <a:t> </a:t>
            </a:r>
            <a:r>
              <a:rPr dirty="0" err="1"/>
              <a:t>фондах</a:t>
            </a:r>
            <a:r>
              <a:rPr spc="-15" dirty="0"/>
              <a:t> </a:t>
            </a:r>
            <a:r>
              <a:rPr spc="-10" dirty="0" err="1" smtClean="0"/>
              <a:t>музея</a:t>
            </a:r>
            <a:r>
              <a:rPr lang="ru-RU" spc="-10" dirty="0" smtClean="0"/>
              <a:t>-</a:t>
            </a:r>
            <a:r>
              <a:rPr spc="-10" dirty="0" err="1" smtClean="0"/>
              <a:t>заповедника</a:t>
            </a:r>
            <a:r>
              <a:rPr spc="-5" dirty="0" smtClean="0"/>
              <a:t> </a:t>
            </a:r>
            <a:r>
              <a:rPr dirty="0" err="1"/>
              <a:t>хранятся</a:t>
            </a:r>
            <a:r>
              <a:rPr spc="-20" dirty="0"/>
              <a:t> </a:t>
            </a:r>
            <a:r>
              <a:rPr spc="-10" dirty="0" err="1" smtClean="0"/>
              <a:t>уникальные</a:t>
            </a:r>
            <a:r>
              <a:rPr lang="ru-RU" spc="-10" dirty="0" smtClean="0"/>
              <a:t> </a:t>
            </a:r>
            <a:r>
              <a:rPr dirty="0" err="1" smtClean="0"/>
              <a:t>предметы</a:t>
            </a:r>
            <a:r>
              <a:rPr spc="-15" dirty="0" smtClean="0"/>
              <a:t> </a:t>
            </a:r>
            <a:r>
              <a:rPr dirty="0"/>
              <a:t>усадебной</a:t>
            </a:r>
            <a:r>
              <a:rPr spc="-45" dirty="0"/>
              <a:t> </a:t>
            </a:r>
            <a:r>
              <a:rPr spc="-25" dirty="0" err="1"/>
              <a:t>культуры</a:t>
            </a:r>
            <a:r>
              <a:rPr spc="-40" dirty="0"/>
              <a:t> </a:t>
            </a:r>
            <a:r>
              <a:rPr spc="-10" dirty="0" smtClean="0"/>
              <a:t>XVII—</a:t>
            </a:r>
            <a:r>
              <a:rPr spc="-25" dirty="0" smtClean="0"/>
              <a:t>XIX</a:t>
            </a:r>
            <a:r>
              <a:rPr lang="ru-RU" spc="-25" dirty="0" smtClean="0"/>
              <a:t> </a:t>
            </a:r>
            <a:r>
              <a:rPr spc="-10" dirty="0" err="1" smtClean="0"/>
              <a:t>веков</a:t>
            </a:r>
            <a:r>
              <a:rPr spc="-1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4600" y="213452"/>
            <a:ext cx="4469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Мемориальный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Музей-лицей 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tn_198205_b745bd9564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4666" y="886975"/>
            <a:ext cx="4133258" cy="2643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10" descr="11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3954" y="4038600"/>
            <a:ext cx="4114799" cy="254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13" descr="33439_html_m10a71d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597" y="3429000"/>
            <a:ext cx="3581400" cy="2277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304800" y="874157"/>
            <a:ext cx="4419600" cy="2571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lnSpc>
                <a:spcPct val="114000"/>
              </a:lnSpc>
            </a:pPr>
            <a:r>
              <a:rPr lang="ru-RU" altLang="ru-RU" sz="2000" dirty="0" smtClean="0"/>
              <a:t> </a:t>
            </a:r>
            <a:r>
              <a:rPr lang="ru-RU" altLang="ru-RU" sz="2800" baseline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Дядя поэта Василий Львович Пушкин привез Александра в Петербург для поступления в Царскосельский лицей. После окончания лицея в 1817 году А.С. Пушкин поселился с родителями, которые тогда основались в Петербурге, и прожил там три года.</a:t>
            </a:r>
            <a:endParaRPr lang="ru-RU" sz="2800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40408" y="5852282"/>
            <a:ext cx="4483693" cy="69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indent="444500" algn="just" eaLnBrk="1" hangingPunct="1">
              <a:lnSpc>
                <a:spcPct val="114000"/>
              </a:lnSpc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Некоторые из представленных книг находились здесь во времена Пушкина. </a:t>
            </a:r>
          </a:p>
        </p:txBody>
      </p:sp>
    </p:spTree>
    <p:extLst>
      <p:ext uri="{BB962C8B-B14F-4D97-AF65-F5344CB8AC3E}">
        <p14:creationId xmlns:p14="http://schemas.microsoft.com/office/powerpoint/2010/main" val="219372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58674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Квартира</a:t>
            </a:r>
            <a:r>
              <a:rPr sz="2400" spc="-2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А.</a:t>
            </a:r>
            <a:r>
              <a:rPr sz="2400" spc="-3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С.</a:t>
            </a:r>
            <a:r>
              <a:rPr sz="2400" spc="-4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Пушкина</a:t>
            </a:r>
            <a:r>
              <a:rPr sz="2400" spc="-1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на</a:t>
            </a:r>
            <a:r>
              <a:rPr sz="2400" spc="-5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spc="-10" dirty="0">
                <a:solidFill>
                  <a:schemeClr val="accent3">
                    <a:lumMod val="50000"/>
                  </a:schemeClr>
                </a:solidFill>
              </a:rPr>
              <a:t>Арбате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62601" y="2514600"/>
            <a:ext cx="3505200" cy="32202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8266" y="838200"/>
            <a:ext cx="8657133" cy="55225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05410" marR="5080" indent="417195" algn="just">
              <a:lnSpc>
                <a:spcPct val="115999"/>
              </a:lnSpc>
              <a:spcBef>
                <a:spcPts val="150"/>
              </a:spcBef>
            </a:pPr>
            <a:r>
              <a:rPr sz="1600" dirty="0">
                <a:latin typeface="Times New Roman"/>
                <a:cs typeface="Times New Roman"/>
              </a:rPr>
              <a:t>Музей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расположен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1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старом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арбатском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доме,</a:t>
            </a:r>
            <a:r>
              <a:rPr sz="1600" spc="1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куда</a:t>
            </a:r>
            <a:r>
              <a:rPr sz="1600" spc="1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поэт</a:t>
            </a:r>
            <a:r>
              <a:rPr sz="1600" spc="1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впервые</a:t>
            </a:r>
            <a:r>
              <a:rPr sz="1600" spc="1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привез</a:t>
            </a:r>
            <a:r>
              <a:rPr sz="1600" spc="1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свою</a:t>
            </a:r>
            <a:r>
              <a:rPr sz="1600" spc="1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жену</a:t>
            </a:r>
            <a:r>
              <a:rPr sz="1600" spc="1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Н.</a:t>
            </a:r>
            <a:r>
              <a:rPr sz="1600" spc="12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Н. </a:t>
            </a:r>
            <a:r>
              <a:rPr sz="1600" dirty="0">
                <a:latin typeface="Times New Roman"/>
                <a:cs typeface="Times New Roman"/>
              </a:rPr>
              <a:t>Гончарову.</a:t>
            </a:r>
            <a:r>
              <a:rPr sz="1600" spc="17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Постоянная</a:t>
            </a:r>
            <a:r>
              <a:rPr sz="1600" spc="18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экспозиция</a:t>
            </a:r>
            <a:r>
              <a:rPr sz="1600" spc="18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посвящена</a:t>
            </a:r>
            <a:r>
              <a:rPr sz="1600" spc="19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взаимоотношениям</a:t>
            </a:r>
            <a:r>
              <a:rPr sz="1600" spc="17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Пушкина</a:t>
            </a:r>
            <a:r>
              <a:rPr sz="1600" spc="18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180" dirty="0">
                <a:latin typeface="Times New Roman"/>
                <a:cs typeface="Times New Roman"/>
              </a:rPr>
              <a:t>  </a:t>
            </a:r>
            <a:r>
              <a:rPr sz="1600" spc="-10" dirty="0">
                <a:latin typeface="Times New Roman"/>
                <a:cs typeface="Times New Roman"/>
              </a:rPr>
              <a:t>Москвы, </a:t>
            </a:r>
            <a:r>
              <a:rPr sz="1600" dirty="0">
                <a:latin typeface="Times New Roman"/>
                <a:cs typeface="Times New Roman"/>
              </a:rPr>
              <a:t>здесь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же</a:t>
            </a:r>
            <a:r>
              <a:rPr sz="1600" spc="1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находятся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мемориальные</a:t>
            </a:r>
            <a:r>
              <a:rPr sz="1600" spc="1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комнаты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семьи</a:t>
            </a:r>
            <a:r>
              <a:rPr sz="1600" spc="1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Пушкиных.</a:t>
            </a:r>
            <a:r>
              <a:rPr sz="1600" spc="1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Прижизненные</a:t>
            </a:r>
            <a:r>
              <a:rPr sz="1600" spc="1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портреты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А.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С. </a:t>
            </a:r>
            <a:r>
              <a:rPr sz="1600" dirty="0">
                <a:latin typeface="Times New Roman"/>
                <a:cs typeface="Times New Roman"/>
              </a:rPr>
              <a:t>Пушкина;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иконография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А.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С.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Пушкина;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коллекция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иллюстраций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к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его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произведениям; портреты современников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поэта;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виды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Москвы,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Петербурга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-25" dirty="0">
                <a:latin typeface="Times New Roman"/>
                <a:cs typeface="Times New Roman"/>
              </a:rPr>
              <a:t> др.</a:t>
            </a:r>
            <a:endParaRPr sz="1600" dirty="0">
              <a:latin typeface="Times New Roman"/>
              <a:cs typeface="Times New Roman"/>
            </a:endParaRPr>
          </a:p>
          <a:p>
            <a:pPr marL="372110" algn="just">
              <a:lnSpc>
                <a:spcPct val="100000"/>
              </a:lnSpc>
              <a:spcBef>
                <a:spcPts val="1465"/>
              </a:spcBef>
            </a:pPr>
            <a:r>
              <a:rPr sz="1600" dirty="0">
                <a:latin typeface="Times New Roman"/>
                <a:cs typeface="Times New Roman"/>
              </a:rPr>
              <a:t>На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первом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этаже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музея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—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залы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посвящённые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теме</a:t>
            </a:r>
            <a:endParaRPr sz="1600" dirty="0">
              <a:latin typeface="Times New Roman"/>
              <a:cs typeface="Times New Roman"/>
            </a:endParaRPr>
          </a:p>
          <a:p>
            <a:pPr marL="12700" marR="3697604" algn="just">
              <a:lnSpc>
                <a:spcPct val="114999"/>
              </a:lnSpc>
              <a:spcBef>
                <a:spcPts val="5"/>
              </a:spcBef>
            </a:pPr>
            <a:r>
              <a:rPr sz="1600" dirty="0">
                <a:latin typeface="Times New Roman"/>
                <a:cs typeface="Times New Roman"/>
              </a:rPr>
              <a:t>«Пушкин</a:t>
            </a:r>
            <a:r>
              <a:rPr sz="1600" spc="38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37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Москва»,</a:t>
            </a:r>
            <a:r>
              <a:rPr sz="1600" spc="38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38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которых</a:t>
            </a:r>
            <a:r>
              <a:rPr sz="1600" spc="380" dirty="0">
                <a:latin typeface="Times New Roman"/>
                <a:cs typeface="Times New Roman"/>
              </a:rPr>
              <a:t>  </a:t>
            </a:r>
            <a:r>
              <a:rPr sz="1600" spc="-10" dirty="0">
                <a:latin typeface="Times New Roman"/>
                <a:cs typeface="Times New Roman"/>
              </a:rPr>
              <a:t>представлены </a:t>
            </a:r>
            <a:r>
              <a:rPr sz="1600" dirty="0">
                <a:latin typeface="Times New Roman"/>
                <a:cs typeface="Times New Roman"/>
              </a:rPr>
              <a:t>экспонаты</a:t>
            </a:r>
            <a:r>
              <a:rPr sz="1600" spc="14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пушкинской</a:t>
            </a:r>
            <a:r>
              <a:rPr sz="1600" spc="15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эпохи:</a:t>
            </a:r>
            <a:r>
              <a:rPr sz="1600" spc="15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гравюры,</a:t>
            </a:r>
            <a:r>
              <a:rPr sz="1600" spc="145" dirty="0">
                <a:latin typeface="Times New Roman"/>
                <a:cs typeface="Times New Roman"/>
              </a:rPr>
              <a:t>  </a:t>
            </a:r>
            <a:r>
              <a:rPr sz="1600" spc="-10" dirty="0">
                <a:latin typeface="Times New Roman"/>
                <a:cs typeface="Times New Roman"/>
              </a:rPr>
              <a:t>акварели, </a:t>
            </a:r>
            <a:r>
              <a:rPr sz="1600" dirty="0">
                <a:latin typeface="Times New Roman"/>
                <a:cs typeface="Times New Roman"/>
              </a:rPr>
              <a:t>портреты</a:t>
            </a:r>
            <a:r>
              <a:rPr sz="1600" spc="4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4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скульптурные</a:t>
            </a:r>
            <a:r>
              <a:rPr sz="1600" spc="409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изображения</a:t>
            </a:r>
            <a:r>
              <a:rPr sz="1600" spc="409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поэта</a:t>
            </a:r>
            <a:r>
              <a:rPr sz="1600" spc="409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40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его </a:t>
            </a:r>
            <a:r>
              <a:rPr sz="1600" dirty="0">
                <a:latin typeface="Times New Roman"/>
                <a:cs typeface="Times New Roman"/>
              </a:rPr>
              <a:t>современников,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подлинные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предметы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XIX</a:t>
            </a:r>
            <a:r>
              <a:rPr sz="1600" spc="11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века.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Сама </a:t>
            </a:r>
            <a:r>
              <a:rPr sz="1600" dirty="0">
                <a:latin typeface="Times New Roman"/>
                <a:cs typeface="Times New Roman"/>
              </a:rPr>
              <a:t>квартира</a:t>
            </a:r>
            <a:r>
              <a:rPr sz="1600" spc="9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Пушкина</a:t>
            </a:r>
            <a:r>
              <a:rPr sz="1600" spc="10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находилась</a:t>
            </a:r>
            <a:r>
              <a:rPr sz="1600" spc="10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на</a:t>
            </a:r>
            <a:r>
              <a:rPr sz="1600" spc="8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втором</a:t>
            </a:r>
            <a:r>
              <a:rPr sz="1600" spc="9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этаже</a:t>
            </a:r>
            <a:r>
              <a:rPr sz="1600" spc="95" dirty="0">
                <a:latin typeface="Times New Roman"/>
                <a:cs typeface="Times New Roman"/>
              </a:rPr>
              <a:t>  </a:t>
            </a:r>
            <a:r>
              <a:rPr sz="1600" spc="-50" dirty="0">
                <a:latin typeface="Times New Roman"/>
                <a:cs typeface="Times New Roman"/>
              </a:rPr>
              <a:t>и </a:t>
            </a:r>
            <a:r>
              <a:rPr sz="1600" dirty="0">
                <a:latin typeface="Times New Roman"/>
                <a:cs typeface="Times New Roman"/>
              </a:rPr>
              <a:t>состояла</a:t>
            </a:r>
            <a:r>
              <a:rPr sz="1600" spc="43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из</a:t>
            </a:r>
            <a:r>
              <a:rPr sz="1600" spc="4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пяти</a:t>
            </a:r>
            <a:r>
              <a:rPr sz="1600" spc="43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комнат:</a:t>
            </a:r>
            <a:r>
              <a:rPr sz="1600" spc="4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зала,</a:t>
            </a:r>
            <a:r>
              <a:rPr sz="1600" spc="4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гостиной,</a:t>
            </a:r>
            <a:r>
              <a:rPr sz="1600" spc="434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кабинета, </a:t>
            </a:r>
            <a:r>
              <a:rPr sz="1600" dirty="0">
                <a:latin typeface="Times New Roman"/>
                <a:cs typeface="Times New Roman"/>
              </a:rPr>
              <a:t>спальни</a:t>
            </a:r>
            <a:r>
              <a:rPr sz="1600" spc="3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3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будуара.</a:t>
            </a:r>
            <a:r>
              <a:rPr sz="1600" spc="3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Подлинная</a:t>
            </a:r>
            <a:r>
              <a:rPr sz="1600" spc="3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обстановка</a:t>
            </a:r>
            <a:r>
              <a:rPr sz="1600" spc="39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утрачена </a:t>
            </a:r>
            <a:r>
              <a:rPr sz="1600" dirty="0">
                <a:latin typeface="Times New Roman"/>
                <a:cs typeface="Times New Roman"/>
              </a:rPr>
              <a:t>(сохранилась</a:t>
            </a:r>
            <a:r>
              <a:rPr sz="1600" spc="2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планировка,</a:t>
            </a:r>
            <a:r>
              <a:rPr sz="1600" spc="1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печи)</a:t>
            </a:r>
            <a:r>
              <a:rPr sz="1600" spc="20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2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экспозиция</a:t>
            </a:r>
            <a:r>
              <a:rPr sz="1600" spc="2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жилых </a:t>
            </a:r>
            <a:r>
              <a:rPr sz="1600" dirty="0">
                <a:latin typeface="Times New Roman"/>
                <a:cs typeface="Times New Roman"/>
              </a:rPr>
              <a:t>комнат</a:t>
            </a:r>
            <a:r>
              <a:rPr sz="1600" spc="1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носит</a:t>
            </a:r>
            <a:r>
              <a:rPr sz="1600" spc="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мемориальный</a:t>
            </a:r>
            <a:r>
              <a:rPr sz="1600" spc="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характер</a:t>
            </a:r>
            <a:r>
              <a:rPr sz="1600" spc="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—</a:t>
            </a:r>
            <a:r>
              <a:rPr sz="1600" spc="10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пушкинская </a:t>
            </a:r>
            <a:r>
              <a:rPr sz="1600" dirty="0">
                <a:latin typeface="Times New Roman"/>
                <a:cs typeface="Times New Roman"/>
              </a:rPr>
              <a:t>конторка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из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собрания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Всероссийского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музея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Пушкина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Петербурге,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столик для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рукоделия,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принадлежавший </a:t>
            </a:r>
            <a:r>
              <a:rPr sz="1600" dirty="0">
                <a:latin typeface="Times New Roman"/>
                <a:cs typeface="Times New Roman"/>
              </a:rPr>
              <a:t>Наталье</a:t>
            </a:r>
            <a:r>
              <a:rPr sz="1600" spc="10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Николаевне,</a:t>
            </a:r>
            <a:r>
              <a:rPr sz="1600" spc="11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мемориальные</a:t>
            </a:r>
            <a:r>
              <a:rPr sz="1600" spc="10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вещи</a:t>
            </a:r>
            <a:r>
              <a:rPr sz="1600" spc="10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детей</a:t>
            </a:r>
            <a:r>
              <a:rPr sz="1600" spc="110" dirty="0">
                <a:latin typeface="Times New Roman"/>
                <a:cs typeface="Times New Roman"/>
              </a:rPr>
              <a:t>  </a:t>
            </a:r>
            <a:r>
              <a:rPr sz="1600" spc="-50" dirty="0">
                <a:latin typeface="Times New Roman"/>
                <a:cs typeface="Times New Roman"/>
              </a:rPr>
              <a:t>и </a:t>
            </a:r>
            <a:r>
              <a:rPr sz="1600" spc="-10" dirty="0">
                <a:latin typeface="Times New Roman"/>
                <a:cs typeface="Times New Roman"/>
              </a:rPr>
              <a:t>внуков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А.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С.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Пушкина.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6651" y="152400"/>
            <a:ext cx="54864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chemeClr val="accent3">
                    <a:lumMod val="50000"/>
                  </a:schemeClr>
                </a:solidFill>
              </a:rPr>
              <a:t>Музей-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квартира</a:t>
            </a:r>
            <a:r>
              <a:rPr spc="-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А.</a:t>
            </a:r>
            <a:r>
              <a:rPr sz="2400" spc="-2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С.</a:t>
            </a:r>
            <a:r>
              <a:rPr sz="2400" spc="-3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spc="-10" dirty="0">
                <a:solidFill>
                  <a:schemeClr val="accent3">
                    <a:lumMod val="50000"/>
                  </a:schemeClr>
                </a:solidFill>
              </a:rPr>
              <a:t>Пушкина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2437" y="645667"/>
            <a:ext cx="8122920" cy="3644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455" marR="5080" indent="35941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За</a:t>
            </a:r>
            <a:r>
              <a:rPr sz="1600" spc="29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свою</a:t>
            </a:r>
            <a:r>
              <a:rPr sz="1600" spc="30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недолгую</a:t>
            </a:r>
            <a:r>
              <a:rPr sz="1600" spc="29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жизнь</a:t>
            </a:r>
            <a:r>
              <a:rPr sz="1600" spc="30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Александр</a:t>
            </a:r>
            <a:r>
              <a:rPr sz="1600" spc="30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Сергеевич</a:t>
            </a:r>
            <a:r>
              <a:rPr sz="1600" spc="31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переменил</a:t>
            </a:r>
            <a:r>
              <a:rPr sz="1600" spc="30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много</a:t>
            </a:r>
            <a:r>
              <a:rPr sz="1600" spc="30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жилищ,</a:t>
            </a:r>
            <a:r>
              <a:rPr sz="1600" spc="30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и</a:t>
            </a:r>
            <a:r>
              <a:rPr sz="1600" spc="29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</a:t>
            </a:r>
            <a:r>
              <a:rPr sz="1600" spc="29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итоге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самыми</a:t>
            </a:r>
            <a:r>
              <a:rPr sz="1600" spc="48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важными</a:t>
            </a:r>
            <a:r>
              <a:rPr sz="1600" spc="49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оказались</a:t>
            </a:r>
            <a:r>
              <a:rPr sz="1600" spc="49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три:</a:t>
            </a:r>
            <a:r>
              <a:rPr sz="1600" spc="484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Царскосельский</a:t>
            </a:r>
            <a:r>
              <a:rPr sz="1600" spc="50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лицей,</a:t>
            </a:r>
            <a:r>
              <a:rPr sz="1600" spc="55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усадьба</a:t>
            </a:r>
            <a:r>
              <a:rPr sz="1600" spc="50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«Михайловское»</a:t>
            </a:r>
            <a:r>
              <a:rPr sz="1600" spc="490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spc="-50" dirty="0">
                <a:solidFill>
                  <a:srgbClr val="041B25"/>
                </a:solidFill>
                <a:latin typeface="Times New Roman"/>
                <a:cs typeface="Times New Roman"/>
              </a:rPr>
              <a:t>и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последняя</a:t>
            </a:r>
            <a:r>
              <a:rPr sz="1600" spc="-2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квартира</a:t>
            </a:r>
            <a:r>
              <a:rPr sz="1600" spc="-2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на</a:t>
            </a:r>
            <a:r>
              <a:rPr sz="1600" spc="-3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Мойке.</a:t>
            </a:r>
            <a:r>
              <a:rPr sz="1600" spc="-3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Это</a:t>
            </a:r>
            <a:r>
              <a:rPr sz="1600" spc="-2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последний</a:t>
            </a:r>
            <a:r>
              <a:rPr sz="1600" spc="-2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адрес</a:t>
            </a:r>
            <a:r>
              <a:rPr sz="1600" spc="-2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поэта.</a:t>
            </a:r>
            <a:r>
              <a:rPr sz="1600" spc="-3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</a:t>
            </a:r>
            <a:r>
              <a:rPr sz="1600" spc="-2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музее</a:t>
            </a:r>
            <a:r>
              <a:rPr sz="1600" spc="-1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сохранились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 подлинные вещи.</a:t>
            </a:r>
            <a:endParaRPr sz="1600" dirty="0">
              <a:latin typeface="Times New Roman"/>
              <a:cs typeface="Times New Roman"/>
            </a:endParaRPr>
          </a:p>
          <a:p>
            <a:pPr marL="84455" marR="5080" indent="359410" algn="just">
              <a:lnSpc>
                <a:spcPct val="100000"/>
              </a:lnSpc>
            </a:pP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</a:t>
            </a:r>
            <a:r>
              <a:rPr sz="1600" spc="19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сентябре</a:t>
            </a:r>
            <a:r>
              <a:rPr sz="1600" spc="20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1836</a:t>
            </a:r>
            <a:r>
              <a:rPr sz="1600" spc="19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года</a:t>
            </a:r>
            <a:r>
              <a:rPr sz="1600" spc="19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Пушкин</a:t>
            </a:r>
            <a:r>
              <a:rPr sz="1600" spc="20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и</a:t>
            </a:r>
            <a:r>
              <a:rPr sz="1600" spc="19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его</a:t>
            </a:r>
            <a:r>
              <a:rPr sz="1600" spc="20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семья</a:t>
            </a:r>
            <a:r>
              <a:rPr sz="1600" spc="19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поселились</a:t>
            </a:r>
            <a:r>
              <a:rPr sz="1600" spc="20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</a:t>
            </a:r>
            <a:r>
              <a:rPr sz="1600" spc="19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нижнем</a:t>
            </a:r>
            <a:r>
              <a:rPr sz="1600" spc="204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этаже</a:t>
            </a:r>
            <a:r>
              <a:rPr sz="1600" spc="19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этого</a:t>
            </a:r>
            <a:r>
              <a:rPr sz="1600" spc="204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дома</a:t>
            </a:r>
            <a:r>
              <a:rPr sz="1600" spc="19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041B25"/>
                </a:solidFill>
                <a:latin typeface="Times New Roman"/>
                <a:cs typeface="Times New Roman"/>
              </a:rPr>
              <a:t>в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наемной</a:t>
            </a:r>
            <a:r>
              <a:rPr sz="1600" spc="95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квартире,</a:t>
            </a:r>
            <a:r>
              <a:rPr sz="1600" spc="95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состоящей</a:t>
            </a:r>
            <a:r>
              <a:rPr sz="1600" spc="100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из</a:t>
            </a:r>
            <a:r>
              <a:rPr sz="1600" spc="100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одиннадцати</a:t>
            </a:r>
            <a:r>
              <a:rPr sz="1600" spc="95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комнат.</a:t>
            </a:r>
            <a:r>
              <a:rPr sz="1600" spc="95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</a:t>
            </a:r>
            <a:r>
              <a:rPr sz="1600" spc="95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этом</a:t>
            </a:r>
            <a:r>
              <a:rPr sz="1600" spc="95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доме</a:t>
            </a:r>
            <a:r>
              <a:rPr sz="1600" spc="95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А.</a:t>
            </a:r>
            <a:r>
              <a:rPr sz="1600" spc="90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С.</a:t>
            </a:r>
            <a:r>
              <a:rPr sz="1600" spc="95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Пушкин,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смертельно</a:t>
            </a:r>
            <a:r>
              <a:rPr sz="1600" spc="10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раненый</a:t>
            </a:r>
            <a:r>
              <a:rPr sz="1600" spc="12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на</a:t>
            </a:r>
            <a:r>
              <a:rPr sz="1600" spc="10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дуэли,</a:t>
            </a:r>
            <a:r>
              <a:rPr sz="1600" spc="10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скончался</a:t>
            </a:r>
            <a:r>
              <a:rPr sz="1600" spc="11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29</a:t>
            </a:r>
            <a:r>
              <a:rPr sz="1600" spc="10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января</a:t>
            </a:r>
            <a:r>
              <a:rPr sz="1600" spc="9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1837</a:t>
            </a:r>
            <a:r>
              <a:rPr sz="1600" spc="10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года.</a:t>
            </a:r>
            <a:r>
              <a:rPr sz="1600" spc="9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Сейчас</a:t>
            </a:r>
            <a:r>
              <a:rPr sz="1600" spc="10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музей</a:t>
            </a:r>
            <a:r>
              <a:rPr sz="1600" spc="12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представляет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собой</a:t>
            </a:r>
            <a:r>
              <a:rPr sz="1600" spc="-1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воссозданную</a:t>
            </a:r>
            <a:r>
              <a:rPr sz="1600" spc="-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 своем</a:t>
            </a:r>
            <a:r>
              <a:rPr sz="1600" spc="-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первоначальном</a:t>
            </a:r>
            <a:r>
              <a:rPr sz="1600" spc="-1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облике на основе исторических документов </a:t>
            </a:r>
            <a:r>
              <a:rPr sz="1600" spc="-50" dirty="0">
                <a:solidFill>
                  <a:srgbClr val="041B25"/>
                </a:solidFill>
                <a:latin typeface="Times New Roman"/>
                <a:cs typeface="Times New Roman"/>
              </a:rPr>
              <a:t>и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воспоминаний</a:t>
            </a:r>
            <a:r>
              <a:rPr sz="1600" spc="245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друзей</a:t>
            </a:r>
            <a:r>
              <a:rPr sz="1600" spc="240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квартиру</a:t>
            </a:r>
            <a:r>
              <a:rPr sz="1600" spc="240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первого</a:t>
            </a:r>
            <a:r>
              <a:rPr sz="1600" spc="240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поэта</a:t>
            </a:r>
            <a:r>
              <a:rPr sz="1600" spc="245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России,</a:t>
            </a:r>
            <a:r>
              <a:rPr sz="1600" spc="240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где</a:t>
            </a:r>
            <a:r>
              <a:rPr sz="1600" spc="250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можно</a:t>
            </a:r>
            <a:r>
              <a:rPr sz="1600" spc="240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увидеть</a:t>
            </a:r>
            <a:r>
              <a:rPr sz="1600" spc="240" dirty="0">
                <a:solidFill>
                  <a:srgbClr val="041B25"/>
                </a:solidFill>
                <a:latin typeface="Times New Roman"/>
                <a:cs typeface="Times New Roman"/>
              </a:rPr>
              <a:t> 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вещи,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принадлежавшие</a:t>
            </a:r>
            <a:r>
              <a:rPr sz="1600" spc="-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его</a:t>
            </a:r>
            <a:r>
              <a:rPr sz="1600" spc="-6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семье,</a:t>
            </a:r>
            <a:r>
              <a:rPr sz="1600" spc="-5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друзьям</a:t>
            </a:r>
            <a:r>
              <a:rPr sz="1600" spc="-5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и</a:t>
            </a:r>
            <a:r>
              <a:rPr sz="1600" spc="-5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знакомым.</a:t>
            </a:r>
            <a:endParaRPr sz="1600" dirty="0">
              <a:latin typeface="Times New Roman"/>
              <a:cs typeface="Times New Roman"/>
            </a:endParaRPr>
          </a:p>
          <a:p>
            <a:pPr marL="12700" marR="4395470" indent="359410" algn="just">
              <a:lnSpc>
                <a:spcPct val="100000"/>
              </a:lnSpc>
              <a:spcBef>
                <a:spcPts val="1620"/>
              </a:spcBef>
            </a:pP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При</a:t>
            </a:r>
            <a:r>
              <a:rPr sz="1600" spc="4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входе</a:t>
            </a:r>
            <a:r>
              <a:rPr sz="1600" spc="5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</a:t>
            </a:r>
            <a:r>
              <a:rPr sz="1600" spc="5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музей</a:t>
            </a:r>
            <a:r>
              <a:rPr sz="1600" spc="5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</a:t>
            </a:r>
            <a:r>
              <a:rPr sz="1600" spc="5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цокольном</a:t>
            </a:r>
            <a:r>
              <a:rPr sz="1600" spc="5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этаже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размещена</a:t>
            </a:r>
            <a:r>
              <a:rPr sz="1600" spc="405" dirty="0">
                <a:solidFill>
                  <a:srgbClr val="041B25"/>
                </a:solidFill>
                <a:latin typeface="Times New Roman"/>
                <a:cs typeface="Times New Roman"/>
              </a:rPr>
              <a:t>    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вводная</a:t>
            </a:r>
            <a:r>
              <a:rPr sz="1600" spc="409" dirty="0">
                <a:solidFill>
                  <a:srgbClr val="041B25"/>
                </a:solidFill>
                <a:latin typeface="Times New Roman"/>
                <a:cs typeface="Times New Roman"/>
              </a:rPr>
              <a:t>    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экспозиция,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рассказывающая</a:t>
            </a:r>
            <a:r>
              <a:rPr sz="1600" spc="46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об</a:t>
            </a:r>
            <a:r>
              <a:rPr sz="1600" spc="45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истории</a:t>
            </a:r>
            <a:r>
              <a:rPr sz="1600" spc="46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старинного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дома,</a:t>
            </a:r>
            <a:r>
              <a:rPr sz="1600" spc="32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о</a:t>
            </a:r>
            <a:r>
              <a:rPr sz="1600" spc="33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жизни</a:t>
            </a:r>
            <a:r>
              <a:rPr sz="1600" spc="33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Пушкина</a:t>
            </a:r>
            <a:r>
              <a:rPr sz="1600" spc="32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</a:t>
            </a:r>
            <a:r>
              <a:rPr sz="1600" spc="33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Петербурге</a:t>
            </a:r>
            <a:r>
              <a:rPr sz="1600" spc="33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041B25"/>
                </a:solidFill>
                <a:latin typeface="Times New Roman"/>
                <a:cs typeface="Times New Roman"/>
              </a:rPr>
              <a:t>в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437" y="4265498"/>
            <a:ext cx="12680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44550" algn="l"/>
              </a:tabLst>
            </a:pPr>
            <a:r>
              <a:rPr sz="1600" spc="-20" dirty="0">
                <a:solidFill>
                  <a:srgbClr val="041B25"/>
                </a:solidFill>
                <a:latin typeface="Times New Roman"/>
                <a:cs typeface="Times New Roman"/>
              </a:rPr>
              <a:t>1836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	</a:t>
            </a:r>
            <a:r>
              <a:rPr sz="1600" spc="-45" dirty="0">
                <a:solidFill>
                  <a:srgbClr val="041B25"/>
                </a:solidFill>
                <a:latin typeface="Times New Roman"/>
                <a:cs typeface="Times New Roman"/>
              </a:rPr>
              <a:t>году,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преддуэльной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651" y="4265498"/>
            <a:ext cx="22244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95"/>
              </a:spcBef>
              <a:tabLst>
                <a:tab pos="629285" algn="l"/>
              </a:tabLst>
            </a:pPr>
            <a:r>
              <a:rPr sz="1600" spc="-25" dirty="0">
                <a:solidFill>
                  <a:srgbClr val="041B25"/>
                </a:solidFill>
                <a:latin typeface="Times New Roman"/>
                <a:cs typeface="Times New Roman"/>
              </a:rPr>
              <a:t>об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обстоятельствах</a:t>
            </a:r>
            <a:endParaRPr sz="16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tabLst>
                <a:tab pos="1007110" algn="l"/>
                <a:tab pos="1414145" algn="l"/>
              </a:tabLst>
            </a:pP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истории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	</a:t>
            </a:r>
            <a:r>
              <a:rPr sz="1600" spc="-50" dirty="0">
                <a:solidFill>
                  <a:srgbClr val="041B25"/>
                </a:solidFill>
                <a:latin typeface="Times New Roman"/>
                <a:cs typeface="Times New Roman"/>
              </a:rPr>
              <a:t>и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откликах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2437" y="4753483"/>
            <a:ext cx="37306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современников</a:t>
            </a:r>
            <a:r>
              <a:rPr sz="1600" spc="22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на</a:t>
            </a:r>
            <a:r>
              <a:rPr sz="1600" spc="21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гибель</a:t>
            </a:r>
            <a:r>
              <a:rPr sz="1600" spc="22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великого</a:t>
            </a:r>
            <a:r>
              <a:rPr sz="1600" spc="220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поэта России.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857" y="5241163"/>
            <a:ext cx="10864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старинном</a:t>
            </a:r>
            <a:endParaRPr sz="1600">
              <a:latin typeface="Times New Roman"/>
              <a:cs typeface="Times New Roman"/>
            </a:endParaRPr>
          </a:p>
          <a:p>
            <a:pPr marL="41275" marR="5080" indent="-29209">
              <a:lnSpc>
                <a:spcPct val="100000"/>
              </a:lnSpc>
              <a:tabLst>
                <a:tab pos="704215" algn="l"/>
              </a:tabLst>
            </a:pPr>
            <a:r>
              <a:rPr sz="1600" spc="-25" dirty="0">
                <a:solidFill>
                  <a:srgbClr val="041B25"/>
                </a:solidFill>
                <a:latin typeface="Times New Roman"/>
                <a:cs typeface="Times New Roman"/>
              </a:rPr>
              <a:t>XIX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	</a:t>
            </a:r>
            <a:r>
              <a:rPr sz="1600" spc="-20" dirty="0">
                <a:solidFill>
                  <a:srgbClr val="041B25"/>
                </a:solidFill>
                <a:latin typeface="Times New Roman"/>
                <a:cs typeface="Times New Roman"/>
              </a:rPr>
              <a:t>веке поколениям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2437" y="5241163"/>
            <a:ext cx="262128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>
              <a:lnSpc>
                <a:spcPct val="100000"/>
              </a:lnSpc>
              <a:spcBef>
                <a:spcPts val="95"/>
              </a:spcBef>
              <a:tabLst>
                <a:tab pos="1108075" algn="l"/>
                <a:tab pos="1179830" algn="l"/>
                <a:tab pos="1417320" algn="l"/>
                <a:tab pos="2231390" algn="l"/>
                <a:tab pos="2512060" algn="l"/>
              </a:tabLst>
            </a:pP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Музей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располагается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	</a:t>
            </a:r>
            <a:r>
              <a:rPr sz="1600" spc="-50" dirty="0">
                <a:solidFill>
                  <a:srgbClr val="041B25"/>
                </a:solidFill>
                <a:latin typeface="Times New Roman"/>
                <a:cs typeface="Times New Roman"/>
              </a:rPr>
              <a:t>в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особняке,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		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который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	</a:t>
            </a:r>
            <a:r>
              <a:rPr sz="1600" spc="-50" dirty="0">
                <a:solidFill>
                  <a:srgbClr val="041B25"/>
                </a:solidFill>
                <a:latin typeface="Times New Roman"/>
                <a:cs typeface="Times New Roman"/>
              </a:rPr>
              <a:t>в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принадлежал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		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нескольким </a:t>
            </a:r>
            <a:r>
              <a:rPr sz="1600" dirty="0">
                <a:solidFill>
                  <a:srgbClr val="041B25"/>
                </a:solidFill>
                <a:latin typeface="Times New Roman"/>
                <a:cs typeface="Times New Roman"/>
              </a:rPr>
              <a:t>князей</a:t>
            </a:r>
            <a:r>
              <a:rPr sz="1600" spc="-25" dirty="0">
                <a:solidFill>
                  <a:srgbClr val="041B25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41B25"/>
                </a:solidFill>
                <a:latin typeface="Times New Roman"/>
                <a:cs typeface="Times New Roman"/>
              </a:rPr>
              <a:t>Волконских.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7982" y="3212960"/>
            <a:ext cx="4608448" cy="3431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7400" y="147553"/>
            <a:ext cx="56388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Собор</a:t>
            </a:r>
            <a:r>
              <a:rPr sz="2400" spc="-7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spc="-10" dirty="0">
                <a:solidFill>
                  <a:schemeClr val="accent3">
                    <a:lumMod val="50000"/>
                  </a:schemeClr>
                </a:solidFill>
              </a:rPr>
              <a:t>Богоявления</a:t>
            </a:r>
            <a:r>
              <a:rPr sz="2400" spc="-4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в</a:t>
            </a:r>
            <a:r>
              <a:rPr sz="2400" spc="-75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sz="2400" spc="-10" dirty="0">
                <a:solidFill>
                  <a:schemeClr val="accent3">
                    <a:lumMod val="50000"/>
                  </a:schemeClr>
                </a:solidFill>
              </a:rPr>
              <a:t>Елохове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4370" y="838200"/>
            <a:ext cx="8422640" cy="4712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9410" algn="just">
              <a:lnSpc>
                <a:spcPct val="114999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Богоявленский</a:t>
            </a:r>
            <a:r>
              <a:rPr sz="1600" spc="4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кафедральный</a:t>
            </a:r>
            <a:r>
              <a:rPr sz="1600" spc="5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собор</a:t>
            </a:r>
            <a:r>
              <a:rPr sz="1600" spc="5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4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Елохове</a:t>
            </a:r>
            <a:r>
              <a:rPr sz="1600" spc="4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—</a:t>
            </a:r>
            <a:r>
              <a:rPr sz="1600" spc="4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православный</a:t>
            </a:r>
            <a:r>
              <a:rPr sz="1600" spc="4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храм</a:t>
            </a:r>
            <a:r>
              <a:rPr sz="1600" spc="50" dirty="0">
                <a:latin typeface="Times New Roman"/>
                <a:cs typeface="Times New Roman"/>
              </a:rPr>
              <a:t>  </a:t>
            </a:r>
            <a:r>
              <a:rPr sz="1600" spc="-10" dirty="0">
                <a:latin typeface="Times New Roman"/>
                <a:cs typeface="Times New Roman"/>
              </a:rPr>
              <a:t>Богоявленского </a:t>
            </a:r>
            <a:r>
              <a:rPr sz="1600" dirty="0">
                <a:latin typeface="Times New Roman"/>
                <a:cs typeface="Times New Roman"/>
              </a:rPr>
              <a:t>благочиния</a:t>
            </a:r>
            <a:r>
              <a:rPr sz="1600" spc="3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Московской</a:t>
            </a:r>
            <a:r>
              <a:rPr sz="1600" spc="3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городской</a:t>
            </a:r>
            <a:r>
              <a:rPr sz="1600" spc="3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епархии.</a:t>
            </a:r>
            <a:r>
              <a:rPr sz="1600" spc="3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</a:t>
            </a:r>
            <a:r>
              <a:rPr sz="1600" spc="3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1991</a:t>
            </a:r>
            <a:r>
              <a:rPr sz="1600" spc="3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года</a:t>
            </a:r>
            <a:r>
              <a:rPr sz="1600" spc="3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кафедральный</a:t>
            </a:r>
            <a:r>
              <a:rPr sz="1600" spc="3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собор</a:t>
            </a:r>
            <a:r>
              <a:rPr sz="1600" spc="3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Московского Патриархата;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1938—</a:t>
            </a:r>
            <a:r>
              <a:rPr sz="1600" dirty="0">
                <a:latin typeface="Times New Roman"/>
                <a:cs typeface="Times New Roman"/>
              </a:rPr>
              <a:t>1991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годах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был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Патриаршим</a:t>
            </a:r>
            <a:r>
              <a:rPr sz="1600" spc="-10" dirty="0">
                <a:latin typeface="Times New Roman"/>
                <a:cs typeface="Times New Roman"/>
              </a:rPr>
              <a:t> кафедральным собором.</a:t>
            </a:r>
            <a:endParaRPr sz="1600" dirty="0">
              <a:latin typeface="Times New Roman"/>
              <a:cs typeface="Times New Roman"/>
            </a:endParaRPr>
          </a:p>
          <a:p>
            <a:pPr marL="84455" marR="3941445" indent="359410" algn="just">
              <a:lnSpc>
                <a:spcPct val="114999"/>
              </a:lnSpc>
              <a:spcBef>
                <a:spcPts val="1575"/>
              </a:spcBef>
            </a:pP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16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1799</a:t>
            </a:r>
            <a:r>
              <a:rPr sz="1600" spc="16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году</a:t>
            </a:r>
            <a:r>
              <a:rPr sz="1600" spc="15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15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этой</a:t>
            </a:r>
            <a:r>
              <a:rPr sz="1600" spc="16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церкви</a:t>
            </a:r>
            <a:r>
              <a:rPr sz="1600" spc="16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был</a:t>
            </a:r>
            <a:r>
              <a:rPr sz="1600" spc="155" dirty="0">
                <a:latin typeface="Times New Roman"/>
                <a:cs typeface="Times New Roman"/>
              </a:rPr>
              <a:t>  </a:t>
            </a:r>
            <a:r>
              <a:rPr sz="1600" spc="-10" dirty="0">
                <a:latin typeface="Times New Roman"/>
                <a:cs typeface="Times New Roman"/>
              </a:rPr>
              <a:t>крещён </a:t>
            </a:r>
            <a:r>
              <a:rPr sz="1600" dirty="0">
                <a:latin typeface="Times New Roman"/>
                <a:cs typeface="Times New Roman"/>
              </a:rPr>
              <a:t>Александр</a:t>
            </a:r>
            <a:r>
              <a:rPr sz="1600" spc="4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Пушкин.</a:t>
            </a:r>
            <a:r>
              <a:rPr sz="1600" spc="4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Крестным</a:t>
            </a:r>
            <a:r>
              <a:rPr sz="1600" spc="4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отцом</a:t>
            </a:r>
            <a:r>
              <a:rPr sz="1600" spc="4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Пушкина </a:t>
            </a:r>
            <a:r>
              <a:rPr sz="1600" dirty="0">
                <a:latin typeface="Times New Roman"/>
                <a:cs typeface="Times New Roman"/>
              </a:rPr>
              <a:t>стал</a:t>
            </a:r>
            <a:r>
              <a:rPr sz="1600" spc="33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Артемий</a:t>
            </a:r>
            <a:r>
              <a:rPr sz="1600" spc="34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Иванович</a:t>
            </a:r>
            <a:r>
              <a:rPr sz="1600" spc="33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Воронцов,</a:t>
            </a:r>
            <a:r>
              <a:rPr sz="1600" spc="330" dirty="0">
                <a:latin typeface="Times New Roman"/>
                <a:cs typeface="Times New Roman"/>
              </a:rPr>
              <a:t>  </a:t>
            </a:r>
            <a:r>
              <a:rPr sz="1600" spc="-10" dirty="0">
                <a:latin typeface="Times New Roman"/>
                <a:cs typeface="Times New Roman"/>
              </a:rPr>
              <a:t>дальний родственник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матери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поэта,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Надежды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Осиповны.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В </a:t>
            </a:r>
            <a:r>
              <a:rPr sz="1600" dirty="0">
                <a:latin typeface="Times New Roman"/>
                <a:cs typeface="Times New Roman"/>
              </a:rPr>
              <a:t>1837</a:t>
            </a:r>
            <a:r>
              <a:rPr sz="1600" spc="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году</a:t>
            </a:r>
            <a:r>
              <a:rPr sz="1600" spc="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старая</a:t>
            </a:r>
            <a:r>
              <a:rPr sz="1600" spc="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церковь</a:t>
            </a:r>
            <a:r>
              <a:rPr sz="1600" spc="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была</a:t>
            </a:r>
            <a:r>
              <a:rPr sz="1600" spc="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разобрана,</a:t>
            </a:r>
            <a:r>
              <a:rPr sz="1600" spc="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а</a:t>
            </a:r>
            <a:r>
              <a:rPr sz="1600" spc="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на</a:t>
            </a:r>
            <a:r>
              <a:rPr sz="1600" spc="7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её </a:t>
            </a:r>
            <a:r>
              <a:rPr sz="1600" dirty="0">
                <a:latin typeface="Times New Roman"/>
                <a:cs typeface="Times New Roman"/>
              </a:rPr>
              <a:t>месте</a:t>
            </a:r>
            <a:r>
              <a:rPr sz="1600" spc="2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к</a:t>
            </a:r>
            <a:r>
              <a:rPr sz="1600" spc="2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1845</a:t>
            </a:r>
            <a:r>
              <a:rPr sz="1600" spc="229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году</a:t>
            </a:r>
            <a:r>
              <a:rPr sz="1600" spc="2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архитектором</a:t>
            </a:r>
            <a:r>
              <a:rPr sz="1600" spc="2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Е.</a:t>
            </a:r>
            <a:r>
              <a:rPr sz="1600" spc="2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Д.</a:t>
            </a:r>
            <a:r>
              <a:rPr sz="1600" spc="229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Тюриным </a:t>
            </a:r>
            <a:r>
              <a:rPr sz="1600" dirty="0">
                <a:latin typeface="Times New Roman"/>
                <a:cs typeface="Times New Roman"/>
              </a:rPr>
              <a:t>было</a:t>
            </a:r>
            <a:r>
              <a:rPr sz="1600" spc="4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создано</a:t>
            </a:r>
            <a:r>
              <a:rPr sz="1600" spc="5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пятикупольное</a:t>
            </a:r>
            <a:r>
              <a:rPr sz="1600" spc="5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здание</a:t>
            </a:r>
            <a:r>
              <a:rPr sz="1600" spc="5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собора.</a:t>
            </a:r>
            <a:r>
              <a:rPr sz="1600" spc="484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В </a:t>
            </a:r>
            <a:r>
              <a:rPr sz="1600" dirty="0">
                <a:latin typeface="Times New Roman"/>
                <a:cs typeface="Times New Roman"/>
              </a:rPr>
              <a:t>конце</a:t>
            </a:r>
            <a:r>
              <a:rPr sz="1600" spc="5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XIX</a:t>
            </a:r>
            <a:r>
              <a:rPr sz="1600" spc="6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века</a:t>
            </a:r>
            <a:r>
              <a:rPr sz="1600" spc="7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над</a:t>
            </a:r>
            <a:r>
              <a:rPr sz="1600" spc="5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трапезной</a:t>
            </a:r>
            <a:r>
              <a:rPr sz="1600" spc="7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был</a:t>
            </a:r>
            <a:r>
              <a:rPr sz="1600" spc="60" dirty="0">
                <a:latin typeface="Times New Roman"/>
                <a:cs typeface="Times New Roman"/>
              </a:rPr>
              <a:t>  </a:t>
            </a:r>
            <a:r>
              <a:rPr sz="1600" spc="-10" dirty="0">
                <a:latin typeface="Times New Roman"/>
                <a:cs typeface="Times New Roman"/>
              </a:rPr>
              <a:t>надстроен </a:t>
            </a:r>
            <a:r>
              <a:rPr sz="1600" dirty="0">
                <a:latin typeface="Times New Roman"/>
                <a:cs typeface="Times New Roman"/>
              </a:rPr>
              <a:t>аттик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проекту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архитектора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Зыкова.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1912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году </a:t>
            </a:r>
            <a:r>
              <a:rPr sz="1600" dirty="0">
                <a:latin typeface="Times New Roman"/>
                <a:cs typeface="Times New Roman"/>
              </a:rPr>
              <a:t>был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полностью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обновлен</a:t>
            </a:r>
            <a:r>
              <a:rPr sz="1600" spc="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интерьер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храма,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он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был </a:t>
            </a:r>
            <a:r>
              <a:rPr sz="1600" dirty="0">
                <a:latin typeface="Times New Roman"/>
                <a:cs typeface="Times New Roman"/>
              </a:rPr>
              <a:t>заново</a:t>
            </a:r>
            <a:r>
              <a:rPr sz="1600" spc="26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расписан,</a:t>
            </a:r>
            <a:r>
              <a:rPr sz="1600" spc="27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а</a:t>
            </a:r>
            <a:r>
              <a:rPr sz="1600" spc="27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также</a:t>
            </a:r>
            <a:r>
              <a:rPr sz="1600" spc="27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заново</a:t>
            </a:r>
            <a:r>
              <a:rPr sz="1600" spc="280" dirty="0">
                <a:latin typeface="Times New Roman"/>
                <a:cs typeface="Times New Roman"/>
              </a:rPr>
              <a:t>  </a:t>
            </a:r>
            <a:r>
              <a:rPr sz="1600" spc="-10" dirty="0">
                <a:latin typeface="Times New Roman"/>
                <a:cs typeface="Times New Roman"/>
              </a:rPr>
              <a:t>вызолочен </a:t>
            </a:r>
            <a:r>
              <a:rPr sz="1600" dirty="0">
                <a:latin typeface="Times New Roman"/>
                <a:cs typeface="Times New Roman"/>
              </a:rPr>
              <a:t>великолепный</a:t>
            </a:r>
            <a:r>
              <a:rPr sz="1600" spc="400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иконостас,</a:t>
            </a:r>
            <a:r>
              <a:rPr sz="1600" spc="395" dirty="0">
                <a:latin typeface="Times New Roman"/>
                <a:cs typeface="Times New Roman"/>
              </a:rPr>
              <a:t>  </a:t>
            </a:r>
            <a:r>
              <a:rPr sz="1600" dirty="0">
                <a:latin typeface="Times New Roman"/>
                <a:cs typeface="Times New Roman"/>
              </a:rPr>
              <a:t>сохранившийся</a:t>
            </a:r>
            <a:r>
              <a:rPr sz="1600" spc="400" dirty="0">
                <a:latin typeface="Times New Roman"/>
                <a:cs typeface="Times New Roman"/>
              </a:rPr>
              <a:t>  </a:t>
            </a:r>
            <a:r>
              <a:rPr sz="1600" spc="-25" dirty="0">
                <a:latin typeface="Times New Roman"/>
                <a:cs typeface="Times New Roman"/>
              </a:rPr>
              <a:t>до </a:t>
            </a:r>
            <a:r>
              <a:rPr sz="1600" dirty="0">
                <a:latin typeface="Times New Roman"/>
                <a:cs typeface="Times New Roman"/>
              </a:rPr>
              <a:t>наших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дней.</a:t>
            </a: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6400" y="2057400"/>
            <a:ext cx="3505200" cy="4060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48074" y="737979"/>
            <a:ext cx="8467326" cy="31528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indent="346075" algn="just">
              <a:lnSpc>
                <a:spcPct val="114000"/>
              </a:lnSpc>
            </a:pPr>
            <a:r>
              <a:rPr dirty="0" smtClean="0">
                <a:latin typeface="Times New Roman"/>
                <a:cs typeface="Times New Roman"/>
              </a:rPr>
              <a:t>В</a:t>
            </a:r>
            <a:r>
              <a:rPr spc="35"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1820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г.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дом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снимала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семья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генерала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Н.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Н.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Раевского,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радушном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кругу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которой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великий </a:t>
            </a:r>
            <a:r>
              <a:rPr dirty="0">
                <a:latin typeface="Times New Roman"/>
                <a:cs typeface="Times New Roman"/>
              </a:rPr>
              <a:t>поэт,</a:t>
            </a:r>
            <a:r>
              <a:rPr spc="1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по</a:t>
            </a:r>
            <a:r>
              <a:rPr spc="1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собственному</a:t>
            </a:r>
            <a:r>
              <a:rPr spc="17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признанию,</a:t>
            </a:r>
            <a:r>
              <a:rPr spc="17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провел</a:t>
            </a:r>
            <a:r>
              <a:rPr spc="1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«счастливейшие</a:t>
            </a:r>
            <a:r>
              <a:rPr spc="17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дни»</a:t>
            </a:r>
            <a:r>
              <a:rPr spc="1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</a:t>
            </a:r>
            <a:r>
              <a:rPr spc="16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своей</a:t>
            </a:r>
            <a:r>
              <a:rPr spc="1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жизни.</a:t>
            </a:r>
            <a:r>
              <a:rPr spc="16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Дом</a:t>
            </a:r>
            <a:r>
              <a:rPr spc="15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герцога </a:t>
            </a:r>
            <a:r>
              <a:rPr dirty="0">
                <a:latin typeface="Times New Roman"/>
                <a:cs typeface="Times New Roman"/>
              </a:rPr>
              <a:t>Ришелье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Гурзуфе</a:t>
            </a:r>
            <a:r>
              <a:rPr spc="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был</a:t>
            </a:r>
            <a:r>
              <a:rPr spc="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то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время,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пожалуй,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лучшим</a:t>
            </a:r>
            <a:r>
              <a:rPr spc="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по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архитектуре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и</a:t>
            </a:r>
            <a:r>
              <a:rPr spc="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комфортности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зданием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Южном</a:t>
            </a:r>
            <a:r>
              <a:rPr spc="3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берегу</a:t>
            </a:r>
            <a:r>
              <a:rPr spc="3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Крыма.</a:t>
            </a:r>
            <a:r>
              <a:rPr spc="3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«…В</a:t>
            </a:r>
            <a:r>
              <a:rPr spc="36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двух</a:t>
            </a:r>
            <a:r>
              <a:rPr spc="3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шагах</a:t>
            </a:r>
            <a:r>
              <a:rPr spc="3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от</a:t>
            </a:r>
            <a:r>
              <a:rPr spc="3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дома</a:t>
            </a:r>
            <a:r>
              <a:rPr spc="3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рос</a:t>
            </a:r>
            <a:r>
              <a:rPr spc="36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молодой</a:t>
            </a:r>
            <a:r>
              <a:rPr spc="3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кипарис,</a:t>
            </a:r>
            <a:r>
              <a:rPr spc="3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каждое</a:t>
            </a:r>
            <a:r>
              <a:rPr spc="3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утро</a:t>
            </a:r>
            <a:r>
              <a:rPr spc="355" dirty="0">
                <a:latin typeface="Times New Roman"/>
                <a:cs typeface="Times New Roman"/>
              </a:rPr>
              <a:t> </a:t>
            </a:r>
            <a:r>
              <a:rPr spc="-50" dirty="0">
                <a:latin typeface="Times New Roman"/>
                <a:cs typeface="Times New Roman"/>
              </a:rPr>
              <a:t>я </a:t>
            </a:r>
            <a:r>
              <a:rPr dirty="0">
                <a:latin typeface="Times New Roman"/>
                <a:cs typeface="Times New Roman"/>
              </a:rPr>
              <a:t>посещал</a:t>
            </a:r>
            <a:r>
              <a:rPr spc="1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его</a:t>
            </a:r>
            <a:r>
              <a:rPr spc="1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и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нему</a:t>
            </a:r>
            <a:r>
              <a:rPr spc="1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привязался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чувством,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похожим</a:t>
            </a:r>
            <a:r>
              <a:rPr spc="1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дружество».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Этот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кипарис,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ровесник </a:t>
            </a:r>
            <a:r>
              <a:rPr dirty="0">
                <a:latin typeface="Times New Roman"/>
                <a:cs typeface="Times New Roman"/>
              </a:rPr>
              <a:t>Пушкина,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растет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и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поныне.</a:t>
            </a:r>
            <a:endParaRPr dirty="0">
              <a:latin typeface="Times New Roman"/>
              <a:cs typeface="Times New Roman"/>
            </a:endParaRPr>
          </a:p>
          <a:p>
            <a:pPr marL="12700" marR="6350" indent="359410" algn="just">
              <a:lnSpc>
                <a:spcPct val="114999"/>
              </a:lnSpc>
            </a:pPr>
            <a:r>
              <a:rPr dirty="0">
                <a:latin typeface="Times New Roman"/>
                <a:cs typeface="Times New Roman"/>
              </a:rPr>
              <a:t>Экспозиция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 err="1">
                <a:latin typeface="Times New Roman"/>
                <a:cs typeface="Times New Roman"/>
              </a:rPr>
              <a:t>музея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рассказывает</a:t>
            </a:r>
            <a:r>
              <a:rPr spc="10"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о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крымском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периоде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жизни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поэта. </a:t>
            </a:r>
            <a:r>
              <a:rPr dirty="0">
                <a:latin typeface="Times New Roman"/>
                <a:cs typeface="Times New Roman"/>
              </a:rPr>
              <a:t>Представлены</a:t>
            </a:r>
            <a:r>
              <a:rPr spc="29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прижизненные</a:t>
            </a:r>
            <a:r>
              <a:rPr spc="3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издания</a:t>
            </a:r>
            <a:r>
              <a:rPr spc="28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А.</a:t>
            </a:r>
            <a:r>
              <a:rPr spc="27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С.</a:t>
            </a:r>
            <a:r>
              <a:rPr spc="27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Пушкина,</a:t>
            </a:r>
            <a:r>
              <a:rPr spc="29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предметы</a:t>
            </a:r>
            <a:r>
              <a:rPr spc="28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быта</a:t>
            </a:r>
            <a:r>
              <a:rPr spc="29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пушкинской</a:t>
            </a:r>
            <a:r>
              <a:rPr spc="28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эпохи</a:t>
            </a:r>
            <a:r>
              <a:rPr spc="290" dirty="0">
                <a:latin typeface="Times New Roman"/>
                <a:cs typeface="Times New Roman"/>
              </a:rPr>
              <a:t> </a:t>
            </a:r>
            <a:r>
              <a:rPr spc="-50" dirty="0">
                <a:latin typeface="Times New Roman"/>
                <a:cs typeface="Times New Roman"/>
              </a:rPr>
              <a:t>и </a:t>
            </a:r>
            <a:r>
              <a:rPr dirty="0">
                <a:latin typeface="Times New Roman"/>
                <a:cs typeface="Times New Roman"/>
              </a:rPr>
              <a:t>крымского</a:t>
            </a:r>
            <a:r>
              <a:rPr spc="6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быта</a:t>
            </a:r>
            <a:r>
              <a:rPr spc="6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начала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XIX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века.</a:t>
            </a:r>
            <a:r>
              <a:rPr spc="65" dirty="0">
                <a:latin typeface="Times New Roman"/>
                <a:cs typeface="Times New Roman"/>
              </a:rPr>
              <a:t> </a:t>
            </a:r>
            <a:endParaRPr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2527" y="3532989"/>
            <a:ext cx="8808739" cy="3287267"/>
            <a:chOff x="51815" y="3570732"/>
            <a:chExt cx="8808739" cy="3287267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24114" y="3970169"/>
              <a:ext cx="4536440" cy="27495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15" y="3570732"/>
              <a:ext cx="4809744" cy="3287267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1713687" y="276314"/>
            <a:ext cx="5791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Музей</a:t>
            </a:r>
            <a:r>
              <a:rPr lang="ru-RU" sz="2400" b="1" spc="-1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А.</a:t>
            </a:r>
            <a:r>
              <a:rPr lang="ru-RU" sz="2400" b="1" spc="-45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С.</a:t>
            </a:r>
            <a:r>
              <a:rPr lang="ru-RU" sz="2400" b="1" spc="-45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Пушкина</a:t>
            </a:r>
            <a:r>
              <a:rPr lang="ru-RU" sz="2400" b="1" spc="5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в</a:t>
            </a:r>
            <a:r>
              <a:rPr lang="ru-RU" sz="2400" b="1" spc="-4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2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Гурзуфе 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1492</Words>
  <Application>Microsoft Office PowerPoint</Application>
  <PresentationFormat>Экран (4:3)</PresentationFormat>
  <Paragraphs>69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Усадьба «Михайловское»</vt:lpstr>
      <vt:lpstr>Музей-усадьба «Большие Вязёмы»</vt:lpstr>
      <vt:lpstr>Музей-усадьба «Захарово» Усадьба М. А. Ганнибал, бабушки А. С. Пушкина, это музей детских лет Александра Пушкина. Здесь посетителя окружают тишина и природа. В конце небольшой аллеи взору открывается сам дом, характерный для загородной усадьбы XIX века — деревянный, уютный с обязательным портиком и колоннами. Деревья на берегу пруда очень старые и, вероятно, «видели и слышали» поэта. Музей собрал  коллекцию  крестьянского  быта,  которая  органично  вписалась  в  его атмосферу.</vt:lpstr>
      <vt:lpstr>Презентация PowerPoint</vt:lpstr>
      <vt:lpstr>Квартира А. С. Пушкина на Арбате</vt:lpstr>
      <vt:lpstr>Музей-квартира А. С. Пушкина</vt:lpstr>
      <vt:lpstr>Собор Богоявления в Елохове</vt:lpstr>
      <vt:lpstr>Презентация PowerPoint</vt:lpstr>
      <vt:lpstr>Презентация PowerPoint</vt:lpstr>
      <vt:lpstr>Святогорский Свято-Успенский монастырь С XIX века Святогорский монастырь неразрывно связан с именем А.С. Пушкина. Родственники поэта по материнской линии Ганнибалы были жертвователями монастыря и получали право быть похороненными у алтаря Успенского собора. Здесь погребены Осип Абрамович Ганнибал и Мария Алексеевна Ганнибал - дед и бабушка Пушкина, брат поэта Платон, умерший во младенчестве.</vt:lpstr>
      <vt:lpstr>Могила А.П. Керн находится на кладбище у Вознесенской церкви в деревне Прутня. Анна Петровна Керн - друг великого русского поэта А.С. Пушкина, которой поэт посвятил свое  знаменитое  стихотворение  «Я  помню  чудное  мгновенье».  Сохранилось  10  писем Пушкина к Анне Керн, а также воспоминания и дневники Анны Керн, занимающие важное место в «пушкиниане».</vt:lpstr>
      <vt:lpstr>Место дуэли А. С. Пушкина</vt:lpstr>
      <vt:lpstr>…Ступив за твой порог, Я вдруг переношусь во дни Екатерины, Книгохранилище, кумиры и картины, И стройные сады свидетельствуют мне, Что благосклонствуешь ты музам в тишине…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Зенькович Анна Александровна</dc:creator>
  <cp:lastModifiedBy>Вадим</cp:lastModifiedBy>
  <cp:revision>17</cp:revision>
  <dcterms:created xsi:type="dcterms:W3CDTF">2025-06-03T16:25:56Z</dcterms:created>
  <dcterms:modified xsi:type="dcterms:W3CDTF">2025-06-03T17:50:59Z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2021-06-04T00:00:00Z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2025-06-03T00:00:00Z</vt:filetime>
  </property>
  <property fmtid="{D5CDD505-2E9C-101B-9397-08002B2CF9AE}" pid="5" name="Producer">
    <vt:lpwstr>Microsoft® PowerPoint® 2010</vt:lpwstr>
  </property>
</Properties>
</file>