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332041"/>
            <a:ext cx="8076565" cy="549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7385" y="1136396"/>
            <a:ext cx="6144895" cy="434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8400" y="914400"/>
            <a:ext cx="548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Monotype Corsiva" pitchFamily="66" charset="0"/>
              </a:rPr>
              <a:t>«В памятниках наша история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(к 80-летию Победы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1400" y="5257800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Monotype Corsiva" pitchFamily="66" charset="0"/>
              </a:rPr>
              <a:t>онлайн</a:t>
            </a:r>
            <a:r>
              <a:rPr lang="ru-RU" sz="2000" b="1" dirty="0">
                <a:latin typeface="Monotype Corsiva" pitchFamily="66" charset="0"/>
              </a:rPr>
              <a:t> – путешествие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73400" y="3429000"/>
            <a:ext cx="9144000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800" y="457200"/>
            <a:ext cx="6258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МЕМОРИАЛ</a:t>
            </a:r>
            <a:r>
              <a:rPr spc="-60" dirty="0"/>
              <a:t> </a:t>
            </a:r>
            <a:r>
              <a:rPr spc="-10" dirty="0"/>
              <a:t>«ГЕРОЯМ-</a:t>
            </a:r>
            <a:r>
              <a:rPr dirty="0"/>
              <a:t>ПАНФИЛОВЦАМ»</a:t>
            </a:r>
            <a:r>
              <a:rPr spc="-70" dirty="0"/>
              <a:t> </a:t>
            </a:r>
            <a:r>
              <a:rPr dirty="0"/>
              <a:t>(«Подвигу</a:t>
            </a:r>
            <a:r>
              <a:rPr spc="-55" dirty="0"/>
              <a:t> </a:t>
            </a:r>
            <a:r>
              <a:rPr spc="-20" dirty="0"/>
              <a:t>28»)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52800" y="838200"/>
            <a:ext cx="5044059" cy="547329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279400" algn="just">
              <a:lnSpc>
                <a:spcPct val="89300"/>
              </a:lnSpc>
              <a:spcBef>
                <a:spcPts val="280"/>
              </a:spcBef>
            </a:pPr>
            <a:r>
              <a:rPr sz="1400" b="1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емориальный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комплекс,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посвящённый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28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воинам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Красной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армии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316-</a:t>
            </a:r>
            <a:r>
              <a:rPr sz="1400" spc="-50" dirty="0">
                <a:latin typeface="Calibri"/>
                <a:cs typeface="Calibri"/>
              </a:rPr>
              <a:t>й </a:t>
            </a:r>
            <a:r>
              <a:rPr sz="1400" dirty="0">
                <a:latin typeface="Calibri"/>
                <a:cs typeface="Calibri"/>
              </a:rPr>
              <a:t>стрелковой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дивизии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генерал-</a:t>
            </a:r>
            <a:r>
              <a:rPr sz="1400" dirty="0">
                <a:latin typeface="Calibri"/>
                <a:cs typeface="Calibri"/>
              </a:rPr>
              <a:t>майора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И.В.Панфилова.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ноябре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1941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года,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когда </a:t>
            </a:r>
            <a:r>
              <a:rPr sz="1400" dirty="0">
                <a:latin typeface="Calibri"/>
                <a:cs typeface="Calibri"/>
              </a:rPr>
              <a:t>началось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новое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наступление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немецких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войск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Москву,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28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бойцов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главе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с </a:t>
            </a:r>
            <a:r>
              <a:rPr sz="1400" dirty="0">
                <a:latin typeface="Calibri"/>
                <a:cs typeface="Calibri"/>
              </a:rPr>
              <a:t>политруком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Василием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Клочковым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обороне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посёлка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Дубосеково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Волоко- </a:t>
            </a:r>
            <a:r>
              <a:rPr sz="1400" dirty="0">
                <a:latin typeface="Calibri"/>
                <a:cs typeface="Calibri"/>
              </a:rPr>
              <a:t>ламском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районе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Подмосковья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ходе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четырехчасового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неравного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боя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ценой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собст- </a:t>
            </a:r>
            <a:r>
              <a:rPr sz="1400" dirty="0">
                <a:latin typeface="Calibri"/>
                <a:cs typeface="Calibri"/>
              </a:rPr>
              <a:t>венных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жизней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уничтожили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немецких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танков.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Монумент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был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открыт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1975 </a:t>
            </a:r>
            <a:r>
              <a:rPr sz="1400" spc="-10" dirty="0">
                <a:latin typeface="Calibri"/>
                <a:cs typeface="Calibri"/>
              </a:rPr>
              <a:t>года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25" dirty="0">
                <a:latin typeface="Calibri"/>
                <a:cs typeface="Calibri"/>
              </a:rPr>
              <a:t> 30-</a:t>
            </a:r>
            <a:r>
              <a:rPr sz="1400" dirty="0">
                <a:latin typeface="Calibri"/>
                <a:cs typeface="Calibri"/>
              </a:rPr>
              <a:t>летию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Победы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Великой Отечественной войне.</a:t>
            </a:r>
            <a:endParaRPr sz="1400" dirty="0">
              <a:latin typeface="Calibri"/>
              <a:cs typeface="Calibri"/>
            </a:endParaRPr>
          </a:p>
          <a:p>
            <a:pPr marL="12700" marR="5080" indent="279400" algn="just">
              <a:lnSpc>
                <a:spcPct val="89300"/>
              </a:lnSpc>
              <a:spcBef>
                <a:spcPts val="320"/>
              </a:spcBef>
            </a:pPr>
            <a:r>
              <a:rPr sz="1400" b="1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омплекс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состоит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шести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монументальных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скульптур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высотой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</a:t>
            </a:r>
            <a:r>
              <a:rPr sz="1400" spc="3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метров, </a:t>
            </a:r>
            <a:r>
              <a:rPr sz="1400" dirty="0">
                <a:latin typeface="Calibri"/>
                <a:cs typeface="Calibri"/>
              </a:rPr>
              <a:t>олицетворяющих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воинов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шести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национальностей,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сражавшихся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рядах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дивизии </a:t>
            </a:r>
            <a:r>
              <a:rPr sz="1400" dirty="0">
                <a:latin typeface="Calibri"/>
                <a:cs typeface="Calibri"/>
              </a:rPr>
              <a:t>Панфилова.</a:t>
            </a:r>
            <a:r>
              <a:rPr sz="1400" spc="4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Спереди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располагается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скульптура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«Вперёдсмотрящий»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политрука, </a:t>
            </a:r>
            <a:r>
              <a:rPr sz="1400" dirty="0">
                <a:latin typeface="Calibri"/>
                <a:cs typeface="Calibri"/>
              </a:rPr>
              <a:t>вглядывающегося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даль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из-</a:t>
            </a:r>
            <a:r>
              <a:rPr sz="1400" dirty="0">
                <a:latin typeface="Calibri"/>
                <a:cs typeface="Calibri"/>
              </a:rPr>
              <a:t>под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руки.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отдалении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две</a:t>
            </a:r>
            <a:r>
              <a:rPr sz="1400" spc="4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скульптуры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бойцов, </a:t>
            </a:r>
            <a:r>
              <a:rPr sz="1400" dirty="0">
                <a:latin typeface="Calibri"/>
                <a:cs typeface="Calibri"/>
              </a:rPr>
              <a:t>сжимающих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руках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противотанковые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гранаты.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центре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композиция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«Клятва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на </a:t>
            </a:r>
            <a:r>
              <a:rPr sz="1400" dirty="0">
                <a:latin typeface="Calibri"/>
                <a:cs typeface="Calibri"/>
              </a:rPr>
              <a:t>верность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Родине»,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состоящая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трёх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скульптур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воинов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лицами</a:t>
            </a:r>
            <a:r>
              <a:rPr sz="1400" spc="-10" dirty="0">
                <a:latin typeface="Calibri"/>
                <a:cs typeface="Calibri"/>
              </a:rPr>
              <a:t> преисполненными </a:t>
            </a:r>
            <a:r>
              <a:rPr sz="1400" dirty="0">
                <a:latin typeface="Calibri"/>
                <a:cs typeface="Calibri"/>
              </a:rPr>
              <a:t>решимости.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Лица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бетонных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воинов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обращены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запад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огромному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полю,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по </a:t>
            </a:r>
            <a:r>
              <a:rPr sz="1400" spc="-10" dirty="0">
                <a:latin typeface="Calibri"/>
                <a:cs typeface="Calibri"/>
              </a:rPr>
              <a:t>которому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1941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году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двигались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немецкие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танки.</a:t>
            </a:r>
            <a:endParaRPr sz="1400" dirty="0">
              <a:latin typeface="Calibri"/>
              <a:cs typeface="Calibri"/>
            </a:endParaRPr>
          </a:p>
          <a:p>
            <a:pPr marL="12700" marR="5715" indent="279400" algn="just">
              <a:lnSpc>
                <a:spcPts val="1500"/>
              </a:lnSpc>
              <a:spcBef>
                <a:spcPts val="365"/>
              </a:spcBef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переди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скульптурной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группы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сооружена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широкая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полоса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бетонных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плит, </a:t>
            </a:r>
            <a:r>
              <a:rPr sz="1400" dirty="0">
                <a:latin typeface="Calibri"/>
                <a:cs typeface="Calibri"/>
              </a:rPr>
              <a:t>символизирующая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оборонительный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рубеж,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дальше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которого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немецкие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войска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не </a:t>
            </a:r>
            <a:r>
              <a:rPr sz="1400" dirty="0">
                <a:latin typeface="Calibri"/>
                <a:cs typeface="Calibri"/>
              </a:rPr>
              <a:t>прошли.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гранитной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стене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подножия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мемориала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высечены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следующие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слова: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400" b="1" i="1" dirty="0">
                <a:latin typeface="Calibri"/>
                <a:cs typeface="Calibri"/>
              </a:rPr>
              <a:t>«Защищая</a:t>
            </a:r>
            <a:r>
              <a:rPr sz="1400" b="1" i="1" spc="39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Москву</a:t>
            </a:r>
            <a:r>
              <a:rPr sz="1400" b="1" i="1" spc="38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в</a:t>
            </a:r>
            <a:r>
              <a:rPr sz="1400" b="1" i="1" spc="42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суровые</a:t>
            </a:r>
            <a:r>
              <a:rPr sz="1400" b="1" i="1" spc="39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ноябрьские</a:t>
            </a:r>
            <a:r>
              <a:rPr sz="1400" b="1" i="1" spc="41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дни</a:t>
            </a:r>
            <a:r>
              <a:rPr sz="1400" b="1" i="1" spc="41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1941</a:t>
            </a:r>
            <a:r>
              <a:rPr sz="1400" b="1" i="1" spc="409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года</a:t>
            </a:r>
            <a:r>
              <a:rPr sz="1400" b="1" i="1" spc="41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на</a:t>
            </a:r>
            <a:r>
              <a:rPr sz="1400" b="1" i="1" spc="409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этом</a:t>
            </a:r>
            <a:r>
              <a:rPr sz="1400" b="1" i="1" spc="420" dirty="0">
                <a:latin typeface="Calibri"/>
                <a:cs typeface="Calibri"/>
              </a:rPr>
              <a:t> </a:t>
            </a:r>
            <a:r>
              <a:rPr sz="1400" b="1" i="1" dirty="0" err="1">
                <a:latin typeface="Calibri"/>
                <a:cs typeface="Calibri"/>
              </a:rPr>
              <a:t>рубеже</a:t>
            </a:r>
            <a:r>
              <a:rPr sz="1400" b="1" i="1" spc="409" dirty="0">
                <a:latin typeface="Calibri"/>
                <a:cs typeface="Calibri"/>
              </a:rPr>
              <a:t> </a:t>
            </a:r>
            <a:r>
              <a:rPr sz="1400" b="1" i="1" spc="-50" dirty="0" smtClean="0">
                <a:latin typeface="Calibri"/>
                <a:cs typeface="Calibri"/>
              </a:rPr>
              <a:t>в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b="1" i="1" dirty="0" err="1" smtClean="0">
                <a:latin typeface="Calibri"/>
                <a:cs typeface="Calibri"/>
              </a:rPr>
              <a:t>жестокой</a:t>
            </a:r>
            <a:r>
              <a:rPr sz="1400" b="1" i="1" spc="5" dirty="0" smtClean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схватке</a:t>
            </a:r>
            <a:r>
              <a:rPr sz="1400" b="1" i="1" spc="-1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c</a:t>
            </a:r>
            <a:r>
              <a:rPr sz="1400" b="1" i="1" spc="1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фашистскими</a:t>
            </a:r>
            <a:r>
              <a:rPr sz="1400" b="1" i="1" spc="1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захватчиками стояли</a:t>
            </a:r>
            <a:r>
              <a:rPr sz="1400" b="1" i="1" spc="-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насмерть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и</a:t>
            </a:r>
            <a:r>
              <a:rPr sz="1400" b="1" i="1" spc="10" dirty="0">
                <a:latin typeface="Calibri"/>
                <a:cs typeface="Calibri"/>
              </a:rPr>
              <a:t> </a:t>
            </a:r>
            <a:r>
              <a:rPr sz="1400" b="1" i="1" spc="-10" dirty="0" err="1" smtClean="0">
                <a:latin typeface="Calibri"/>
                <a:cs typeface="Calibri"/>
              </a:rPr>
              <a:t>победили</a:t>
            </a:r>
            <a:r>
              <a:rPr lang="ru-RU" sz="1400" b="1" i="1" spc="-10" dirty="0" smtClean="0">
                <a:latin typeface="Calibri"/>
                <a:cs typeface="Calibri"/>
              </a:rPr>
              <a:t>  </a:t>
            </a:r>
            <a:r>
              <a:rPr lang="ru-RU" sz="1400" dirty="0" smtClean="0">
                <a:latin typeface="Calibri"/>
                <a:cs typeface="Calibri"/>
              </a:rPr>
              <a:t>2</a:t>
            </a:r>
            <a:r>
              <a:rPr sz="1400" b="1" i="1" dirty="0" smtClean="0">
                <a:latin typeface="Calibri"/>
                <a:cs typeface="Calibri"/>
              </a:rPr>
              <a:t>8</a:t>
            </a:r>
            <a:r>
              <a:rPr sz="1400" b="1" i="1" spc="30" dirty="0" smtClean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героев-панфиловцев».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0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2641854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228600"/>
            <a:ext cx="8076565" cy="549973"/>
          </a:xfrm>
          <a:prstGeom prst="rect">
            <a:avLst/>
          </a:prstGeom>
        </p:spPr>
        <p:txBody>
          <a:bodyPr vert="horz" wrap="square" lIns="0" tIns="174624" rIns="0" bIns="0" rtlCol="0">
            <a:spAutoFit/>
          </a:bodyPr>
          <a:lstStyle/>
          <a:p>
            <a:pPr marL="2797175">
              <a:lnSpc>
                <a:spcPct val="100000"/>
              </a:lnSpc>
              <a:spcBef>
                <a:spcPts val="100"/>
              </a:spcBef>
            </a:pPr>
            <a:r>
              <a:rPr dirty="0"/>
              <a:t>ПИСКАРЁВСКОЕ</a:t>
            </a:r>
            <a:r>
              <a:rPr spc="-95" dirty="0"/>
              <a:t> </a:t>
            </a:r>
            <a:r>
              <a:rPr dirty="0"/>
              <a:t>МЕМОРИАЛЬНОЕ</a:t>
            </a:r>
            <a:r>
              <a:rPr spc="-105" dirty="0"/>
              <a:t> </a:t>
            </a:r>
            <a:r>
              <a:rPr spc="-10" dirty="0"/>
              <a:t>КЛАДБИЩЕ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048000" y="2362200"/>
            <a:ext cx="5459095" cy="343645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732790" marR="112395" indent="200660" algn="just">
              <a:lnSpc>
                <a:spcPct val="95300"/>
              </a:lnSpc>
              <a:spcBef>
                <a:spcPts val="610"/>
              </a:spcBef>
            </a:pPr>
            <a:r>
              <a:rPr b="1" dirty="0" smtClean="0">
                <a:latin typeface="Calibri"/>
                <a:cs typeface="Calibri"/>
              </a:rPr>
              <a:t>В</a:t>
            </a:r>
            <a:r>
              <a:rPr b="1" spc="-10" dirty="0" smtClean="0">
                <a:latin typeface="Calibri"/>
                <a:cs typeface="Calibri"/>
              </a:rPr>
              <a:t> </a:t>
            </a:r>
            <a:r>
              <a:rPr dirty="0"/>
              <a:t>центре</a:t>
            </a:r>
            <a:r>
              <a:rPr spc="5" dirty="0"/>
              <a:t> </a:t>
            </a:r>
            <a:r>
              <a:rPr dirty="0"/>
              <a:t>мемориала</a:t>
            </a:r>
            <a:r>
              <a:rPr spc="10" dirty="0"/>
              <a:t> </a:t>
            </a:r>
            <a:r>
              <a:rPr spc="-10" dirty="0"/>
              <a:t>находится</a:t>
            </a:r>
            <a:r>
              <a:rPr dirty="0"/>
              <a:t> шестиметровая</a:t>
            </a:r>
            <a:r>
              <a:rPr spc="5" dirty="0"/>
              <a:t> </a:t>
            </a:r>
            <a:r>
              <a:rPr dirty="0"/>
              <a:t>бронзовая </a:t>
            </a:r>
            <a:r>
              <a:rPr spc="-10" dirty="0"/>
              <a:t>скульп- </a:t>
            </a:r>
            <a:r>
              <a:rPr dirty="0"/>
              <a:t>тура</a:t>
            </a:r>
            <a:r>
              <a:rPr spc="40" dirty="0"/>
              <a:t> </a:t>
            </a:r>
            <a:r>
              <a:rPr spc="-10" dirty="0"/>
              <a:t>«Мать-</a:t>
            </a:r>
            <a:r>
              <a:rPr dirty="0"/>
              <a:t>Родина»</a:t>
            </a:r>
            <a:r>
              <a:rPr spc="55" dirty="0"/>
              <a:t> </a:t>
            </a:r>
            <a:r>
              <a:rPr dirty="0"/>
              <a:t>-</a:t>
            </a:r>
            <a:r>
              <a:rPr spc="25" dirty="0"/>
              <a:t> </a:t>
            </a:r>
            <a:r>
              <a:rPr dirty="0"/>
              <a:t>представляющая</a:t>
            </a:r>
            <a:r>
              <a:rPr spc="55" dirty="0"/>
              <a:t> </a:t>
            </a:r>
            <a:r>
              <a:rPr dirty="0"/>
              <a:t>собой</a:t>
            </a:r>
            <a:r>
              <a:rPr spc="35" dirty="0"/>
              <a:t> </a:t>
            </a:r>
            <a:r>
              <a:rPr dirty="0"/>
              <a:t>стоящую</a:t>
            </a:r>
            <a:r>
              <a:rPr spc="65" dirty="0"/>
              <a:t> </a:t>
            </a:r>
            <a:r>
              <a:rPr dirty="0"/>
              <a:t>на</a:t>
            </a:r>
            <a:r>
              <a:rPr spc="45" dirty="0"/>
              <a:t> </a:t>
            </a:r>
            <a:r>
              <a:rPr spc="-10" dirty="0"/>
              <a:t>каменном </a:t>
            </a:r>
            <a:r>
              <a:rPr dirty="0"/>
              <a:t>постаменте</a:t>
            </a:r>
            <a:r>
              <a:rPr spc="225" dirty="0"/>
              <a:t> </a:t>
            </a:r>
            <a:r>
              <a:rPr dirty="0"/>
              <a:t>скульптуру</a:t>
            </a:r>
            <a:r>
              <a:rPr spc="215" dirty="0"/>
              <a:t> </a:t>
            </a:r>
            <a:r>
              <a:rPr dirty="0"/>
              <a:t>женщины,</a:t>
            </a:r>
            <a:r>
              <a:rPr spc="220" dirty="0"/>
              <a:t> </a:t>
            </a:r>
            <a:r>
              <a:rPr dirty="0"/>
              <a:t>которая</a:t>
            </a:r>
            <a:r>
              <a:rPr spc="225" dirty="0"/>
              <a:t> </a:t>
            </a:r>
            <a:r>
              <a:rPr dirty="0"/>
              <a:t>держит</a:t>
            </a:r>
            <a:r>
              <a:rPr spc="225" dirty="0"/>
              <a:t> </a:t>
            </a:r>
            <a:r>
              <a:rPr dirty="0"/>
              <a:t>в</a:t>
            </a:r>
            <a:r>
              <a:rPr spc="215" dirty="0"/>
              <a:t> </a:t>
            </a:r>
            <a:r>
              <a:rPr dirty="0"/>
              <a:t>руке</a:t>
            </a:r>
            <a:r>
              <a:rPr spc="229" dirty="0"/>
              <a:t> </a:t>
            </a:r>
            <a:r>
              <a:rPr spc="-10" dirty="0"/>
              <a:t>дубовый </a:t>
            </a:r>
            <a:r>
              <a:rPr dirty="0"/>
              <a:t>венок.</a:t>
            </a:r>
            <a:r>
              <a:rPr spc="330" dirty="0"/>
              <a:t> </a:t>
            </a:r>
            <a:r>
              <a:rPr dirty="0"/>
              <a:t>За</a:t>
            </a:r>
            <a:r>
              <a:rPr spc="320" dirty="0"/>
              <a:t> </a:t>
            </a:r>
            <a:r>
              <a:rPr dirty="0"/>
              <a:t>монументом</a:t>
            </a:r>
            <a:r>
              <a:rPr spc="325" dirty="0"/>
              <a:t> </a:t>
            </a:r>
            <a:r>
              <a:rPr dirty="0"/>
              <a:t>расположена</a:t>
            </a:r>
            <a:r>
              <a:rPr spc="340" dirty="0"/>
              <a:t> </a:t>
            </a:r>
            <a:r>
              <a:rPr dirty="0"/>
              <a:t>гранитная</a:t>
            </a:r>
            <a:r>
              <a:rPr spc="330" dirty="0"/>
              <a:t> </a:t>
            </a:r>
            <a:r>
              <a:rPr dirty="0"/>
              <a:t>стена,</a:t>
            </a:r>
            <a:r>
              <a:rPr spc="320" dirty="0"/>
              <a:t> </a:t>
            </a:r>
            <a:r>
              <a:rPr dirty="0"/>
              <a:t>на</a:t>
            </a:r>
            <a:r>
              <a:rPr spc="340" dirty="0"/>
              <a:t> </a:t>
            </a:r>
            <a:r>
              <a:rPr spc="-10" dirty="0"/>
              <a:t>которой </a:t>
            </a:r>
            <a:r>
              <a:rPr dirty="0"/>
              <a:t>выбита</a:t>
            </a:r>
            <a:r>
              <a:rPr spc="90" dirty="0"/>
              <a:t> </a:t>
            </a:r>
            <a:r>
              <a:rPr dirty="0"/>
              <a:t>эпитафия</a:t>
            </a:r>
            <a:r>
              <a:rPr spc="70" dirty="0"/>
              <a:t> </a:t>
            </a:r>
            <a:r>
              <a:rPr dirty="0"/>
              <a:t>с</a:t>
            </a:r>
            <a:r>
              <a:rPr spc="70" dirty="0"/>
              <a:t> </a:t>
            </a:r>
            <a:r>
              <a:rPr dirty="0"/>
              <a:t>знаменитой</a:t>
            </a:r>
            <a:r>
              <a:rPr spc="90" dirty="0"/>
              <a:t> </a:t>
            </a:r>
            <a:r>
              <a:rPr dirty="0"/>
              <a:t>строкой</a:t>
            </a:r>
            <a:r>
              <a:rPr spc="85" dirty="0"/>
              <a:t> </a:t>
            </a:r>
            <a:r>
              <a:rPr dirty="0"/>
              <a:t>Ольги</a:t>
            </a:r>
            <a:r>
              <a:rPr spc="65" dirty="0"/>
              <a:t> </a:t>
            </a:r>
            <a:r>
              <a:rPr dirty="0"/>
              <a:t>Берггольц:</a:t>
            </a:r>
            <a:r>
              <a:rPr spc="70" dirty="0"/>
              <a:t> </a:t>
            </a:r>
            <a:r>
              <a:rPr dirty="0"/>
              <a:t>«Никто</a:t>
            </a:r>
            <a:r>
              <a:rPr spc="70" dirty="0"/>
              <a:t> </a:t>
            </a:r>
            <a:r>
              <a:rPr spc="-25" dirty="0"/>
              <a:t>не </a:t>
            </a:r>
            <a:r>
              <a:rPr dirty="0"/>
              <a:t>забыт</a:t>
            </a:r>
            <a:r>
              <a:rPr spc="-5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dirty="0"/>
              <a:t>ничто</a:t>
            </a:r>
            <a:r>
              <a:rPr spc="-20" dirty="0"/>
              <a:t> </a:t>
            </a:r>
            <a:r>
              <a:rPr dirty="0"/>
              <a:t>не</a:t>
            </a:r>
            <a:r>
              <a:rPr spc="-20" dirty="0"/>
              <a:t> </a:t>
            </a:r>
            <a:r>
              <a:rPr spc="-10" dirty="0"/>
              <a:t>забыто».</a:t>
            </a:r>
          </a:p>
          <a:p>
            <a:pPr marL="1380490" marR="5080" indent="360680" algn="just">
              <a:lnSpc>
                <a:spcPct val="89300"/>
              </a:lnSpc>
              <a:spcBef>
                <a:spcPts val="475"/>
              </a:spcBef>
            </a:pPr>
            <a:r>
              <a:rPr b="1" dirty="0">
                <a:latin typeface="Calibri"/>
                <a:cs typeface="Calibri"/>
              </a:rPr>
              <a:t>В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dirty="0"/>
              <a:t>двух</a:t>
            </a:r>
            <a:r>
              <a:rPr spc="-50" dirty="0"/>
              <a:t> </a:t>
            </a:r>
            <a:r>
              <a:rPr dirty="0"/>
              <a:t>павильонах</a:t>
            </a:r>
            <a:r>
              <a:rPr spc="-40" dirty="0"/>
              <a:t> </a:t>
            </a:r>
            <a:r>
              <a:rPr dirty="0"/>
              <a:t>у</a:t>
            </a:r>
            <a:r>
              <a:rPr spc="-55" dirty="0"/>
              <a:t> </a:t>
            </a:r>
            <a:r>
              <a:rPr spc="-10" dirty="0"/>
              <a:t>входа</a:t>
            </a:r>
            <a:r>
              <a:rPr spc="-35" dirty="0"/>
              <a:t> </a:t>
            </a:r>
            <a:r>
              <a:rPr dirty="0"/>
              <a:t>на</a:t>
            </a:r>
            <a:r>
              <a:rPr spc="-35" dirty="0"/>
              <a:t> </a:t>
            </a:r>
            <a:r>
              <a:rPr dirty="0"/>
              <a:t>кладбище</a:t>
            </a:r>
            <a:r>
              <a:rPr spc="-20" dirty="0"/>
              <a:t> </a:t>
            </a:r>
            <a:r>
              <a:rPr spc="-10" dirty="0"/>
              <a:t>находится</a:t>
            </a:r>
            <a:r>
              <a:rPr spc="-40" dirty="0"/>
              <a:t> </a:t>
            </a:r>
            <a:r>
              <a:rPr spc="-10" dirty="0"/>
              <a:t>музей, </a:t>
            </a:r>
            <a:r>
              <a:rPr dirty="0"/>
              <a:t>посвящённый</a:t>
            </a:r>
            <a:r>
              <a:rPr spc="425" dirty="0"/>
              <a:t> </a:t>
            </a:r>
            <a:r>
              <a:rPr dirty="0"/>
              <a:t>подвигу</a:t>
            </a:r>
            <a:r>
              <a:rPr spc="420" dirty="0"/>
              <a:t> </a:t>
            </a:r>
            <a:r>
              <a:rPr dirty="0"/>
              <a:t>жителей</a:t>
            </a:r>
            <a:r>
              <a:rPr spc="425" dirty="0"/>
              <a:t> </a:t>
            </a:r>
            <a:r>
              <a:rPr dirty="0"/>
              <a:t>и</a:t>
            </a:r>
            <a:r>
              <a:rPr spc="415" dirty="0"/>
              <a:t> </a:t>
            </a:r>
            <a:r>
              <a:rPr dirty="0"/>
              <a:t>защитников</a:t>
            </a:r>
            <a:r>
              <a:rPr spc="430" dirty="0"/>
              <a:t> </a:t>
            </a:r>
            <a:r>
              <a:rPr dirty="0"/>
              <a:t>города,</a:t>
            </a:r>
            <a:r>
              <a:rPr spc="409" dirty="0"/>
              <a:t> </a:t>
            </a:r>
            <a:r>
              <a:rPr spc="-25" dirty="0"/>
              <a:t>где </a:t>
            </a:r>
            <a:r>
              <a:rPr dirty="0"/>
              <a:t>находится</a:t>
            </a:r>
            <a:r>
              <a:rPr spc="170" dirty="0"/>
              <a:t> </a:t>
            </a:r>
            <a:r>
              <a:rPr dirty="0"/>
              <a:t>дневник</a:t>
            </a:r>
            <a:r>
              <a:rPr spc="165" dirty="0"/>
              <a:t> </a:t>
            </a:r>
            <a:r>
              <a:rPr dirty="0"/>
              <a:t>Тани</a:t>
            </a:r>
            <a:r>
              <a:rPr spc="180" dirty="0"/>
              <a:t> </a:t>
            </a:r>
            <a:r>
              <a:rPr dirty="0"/>
              <a:t>Савичевой</a:t>
            </a:r>
            <a:r>
              <a:rPr spc="180" dirty="0"/>
              <a:t> </a:t>
            </a:r>
            <a:r>
              <a:rPr dirty="0"/>
              <a:t>-</a:t>
            </a:r>
            <a:r>
              <a:rPr spc="165" dirty="0"/>
              <a:t> </a:t>
            </a:r>
            <a:r>
              <a:rPr dirty="0"/>
              <a:t>ленинградской</a:t>
            </a:r>
            <a:r>
              <a:rPr spc="180" dirty="0"/>
              <a:t> </a:t>
            </a:r>
            <a:r>
              <a:rPr spc="-10" dirty="0"/>
              <a:t>школь- </a:t>
            </a:r>
            <a:r>
              <a:rPr dirty="0"/>
              <a:t>ницы,</a:t>
            </a:r>
            <a:r>
              <a:rPr spc="95" dirty="0"/>
              <a:t> </a:t>
            </a:r>
            <a:r>
              <a:rPr dirty="0"/>
              <a:t>пережившей</a:t>
            </a:r>
            <a:r>
              <a:rPr spc="114" dirty="0"/>
              <a:t> </a:t>
            </a:r>
            <a:r>
              <a:rPr dirty="0"/>
              <a:t>ужасы</a:t>
            </a:r>
            <a:r>
              <a:rPr spc="120" dirty="0"/>
              <a:t> </a:t>
            </a:r>
            <a:r>
              <a:rPr dirty="0"/>
              <a:t>зимы</a:t>
            </a:r>
            <a:r>
              <a:rPr spc="100" dirty="0"/>
              <a:t> </a:t>
            </a:r>
            <a:r>
              <a:rPr spc="-10" dirty="0"/>
              <a:t>1941-</a:t>
            </a:r>
            <a:r>
              <a:rPr dirty="0"/>
              <a:t>1942</a:t>
            </a:r>
            <a:r>
              <a:rPr spc="120" dirty="0"/>
              <a:t> </a:t>
            </a:r>
            <a:r>
              <a:rPr dirty="0"/>
              <a:t>годов.</a:t>
            </a:r>
            <a:r>
              <a:rPr spc="320" dirty="0"/>
              <a:t>  </a:t>
            </a:r>
            <a:r>
              <a:rPr dirty="0"/>
              <a:t>В</a:t>
            </a:r>
            <a:r>
              <a:rPr spc="110" dirty="0"/>
              <a:t> </a:t>
            </a:r>
            <a:r>
              <a:rPr spc="-10" dirty="0"/>
              <a:t>восточ- </a:t>
            </a:r>
            <a:r>
              <a:rPr dirty="0"/>
              <a:t>ной</a:t>
            </a:r>
            <a:r>
              <a:rPr spc="250" dirty="0"/>
              <a:t> </a:t>
            </a:r>
            <a:r>
              <a:rPr dirty="0"/>
              <a:t>части</a:t>
            </a:r>
            <a:r>
              <a:rPr spc="254" dirty="0"/>
              <a:t> </a:t>
            </a:r>
            <a:r>
              <a:rPr dirty="0"/>
              <a:t>кладбища</a:t>
            </a:r>
            <a:r>
              <a:rPr spc="265" dirty="0"/>
              <a:t> </a:t>
            </a:r>
            <a:r>
              <a:rPr dirty="0"/>
              <a:t>расположена</a:t>
            </a:r>
            <a:r>
              <a:rPr spc="265" dirty="0"/>
              <a:t> </a:t>
            </a:r>
            <a:r>
              <a:rPr dirty="0"/>
              <a:t>«Аллея</a:t>
            </a:r>
            <a:r>
              <a:rPr spc="235" dirty="0"/>
              <a:t> </a:t>
            </a:r>
            <a:r>
              <a:rPr dirty="0"/>
              <a:t>Памяти».</a:t>
            </a:r>
            <a:r>
              <a:rPr spc="235" dirty="0"/>
              <a:t> </a:t>
            </a:r>
            <a:r>
              <a:rPr dirty="0"/>
              <a:t>На</a:t>
            </a:r>
            <a:r>
              <a:rPr spc="254" dirty="0"/>
              <a:t> </a:t>
            </a:r>
            <a:r>
              <a:rPr spc="-25" dirty="0"/>
              <a:t>ней </a:t>
            </a:r>
            <a:r>
              <a:rPr dirty="0"/>
              <a:t>установлены</a:t>
            </a:r>
            <a:r>
              <a:rPr spc="345" dirty="0"/>
              <a:t> </a:t>
            </a:r>
            <a:r>
              <a:rPr dirty="0"/>
              <a:t>мемориальные</a:t>
            </a:r>
            <a:r>
              <a:rPr spc="340" dirty="0"/>
              <a:t> </a:t>
            </a:r>
            <a:r>
              <a:rPr dirty="0"/>
              <a:t>плиты</a:t>
            </a:r>
            <a:r>
              <a:rPr spc="345" dirty="0"/>
              <a:t> </a:t>
            </a:r>
            <a:r>
              <a:rPr dirty="0"/>
              <a:t>от</a:t>
            </a:r>
            <a:r>
              <a:rPr spc="330" dirty="0"/>
              <a:t> </a:t>
            </a:r>
            <a:r>
              <a:rPr dirty="0"/>
              <a:t>городов</a:t>
            </a:r>
            <a:r>
              <a:rPr spc="345" dirty="0"/>
              <a:t> </a:t>
            </a:r>
            <a:r>
              <a:rPr dirty="0"/>
              <a:t>и</a:t>
            </a:r>
            <a:r>
              <a:rPr spc="340" dirty="0"/>
              <a:t> </a:t>
            </a:r>
            <a:r>
              <a:rPr spc="-10" dirty="0"/>
              <a:t>регионов </a:t>
            </a:r>
            <a:r>
              <a:rPr dirty="0"/>
              <a:t>России,</a:t>
            </a:r>
            <a:r>
              <a:rPr spc="140" dirty="0"/>
              <a:t>  </a:t>
            </a:r>
            <a:r>
              <a:rPr dirty="0"/>
              <a:t>СНГ</a:t>
            </a:r>
            <a:r>
              <a:rPr spc="140" dirty="0"/>
              <a:t>  </a:t>
            </a:r>
            <a:r>
              <a:rPr dirty="0"/>
              <a:t>и</a:t>
            </a:r>
            <a:r>
              <a:rPr spc="145" dirty="0"/>
              <a:t>  </a:t>
            </a:r>
            <a:r>
              <a:rPr dirty="0"/>
              <a:t>зарубежных</a:t>
            </a:r>
            <a:r>
              <a:rPr spc="135" dirty="0"/>
              <a:t>  </a:t>
            </a:r>
            <a:r>
              <a:rPr dirty="0"/>
              <a:t>стран,</a:t>
            </a:r>
            <a:r>
              <a:rPr spc="140" dirty="0"/>
              <a:t>  </a:t>
            </a:r>
            <a:r>
              <a:rPr dirty="0"/>
              <a:t>а</a:t>
            </a:r>
            <a:r>
              <a:rPr spc="145" dirty="0"/>
              <a:t>  </a:t>
            </a:r>
            <a:r>
              <a:rPr dirty="0"/>
              <a:t>также</a:t>
            </a:r>
            <a:r>
              <a:rPr spc="150" dirty="0"/>
              <a:t>  </a:t>
            </a:r>
            <a:r>
              <a:rPr spc="-10" dirty="0"/>
              <a:t>организаций, </a:t>
            </a:r>
            <a:r>
              <a:rPr dirty="0"/>
              <a:t>работавших</a:t>
            </a:r>
            <a:r>
              <a:rPr spc="-35" dirty="0"/>
              <a:t> </a:t>
            </a:r>
            <a:r>
              <a:rPr dirty="0"/>
              <a:t>в</a:t>
            </a:r>
            <a:r>
              <a:rPr spc="-25" dirty="0"/>
              <a:t> </a:t>
            </a:r>
            <a:r>
              <a:rPr spc="-10" dirty="0"/>
              <a:t>блокадном</a:t>
            </a:r>
            <a:r>
              <a:rPr spc="-20" dirty="0"/>
              <a:t> </a:t>
            </a:r>
            <a:r>
              <a:rPr spc="-10" dirty="0"/>
              <a:t>городе.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39979" r="18409" b="11552"/>
          <a:stretch>
            <a:fillRect/>
          </a:stretch>
        </p:blipFill>
        <p:spPr bwMode="auto">
          <a:xfrm>
            <a:off x="685800" y="2286000"/>
            <a:ext cx="2661139" cy="40699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38200" y="914400"/>
            <a:ext cx="7696200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8100" indent="398780" algn="just">
              <a:lnSpc>
                <a:spcPct val="95300"/>
              </a:lnSpc>
              <a:spcBef>
                <a:spcPts val="175"/>
              </a:spcBef>
            </a:pPr>
            <a:r>
              <a:rPr lang="ru-RU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Пискарёвское  кладбище  основано в 1939 году на северной  окраине Ленинграда  (ныне  Санкт-Петербург)  и  было  названо  по  располагавшейся неподалёку деревни </a:t>
            </a:r>
            <a:r>
              <a:rPr lang="ru-RU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Пискарёвка</a:t>
            </a:r>
            <a:r>
              <a:rPr lang="ru-RU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В 1941-1944 годах кладбище стало местом массовых захоронений жертвы блокадного Ленинграда и воинов </a:t>
            </a:r>
            <a:r>
              <a:rPr lang="ru-RU" sz="14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Ленинградс-кого</a:t>
            </a:r>
            <a:r>
              <a:rPr lang="ru-RU" sz="14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фронта (всего около 470 тысяч человек). </a:t>
            </a:r>
            <a:r>
              <a:rPr lang="ru-RU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9 мая 1960 года, в пятнадцатую годовщину Победы советского народа в Великой Отечественной войне, на кладбище открыт мемориал павшим.</a:t>
            </a:r>
            <a:endParaRPr lang="ru-RU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8076565" cy="549973"/>
          </a:xfrm>
          <a:prstGeom prst="rect">
            <a:avLst/>
          </a:prstGeom>
        </p:spPr>
        <p:txBody>
          <a:bodyPr vert="horz" wrap="square" lIns="0" tIns="129603" rIns="0" bIns="0" rtlCol="0">
            <a:spAutoFit/>
          </a:bodyPr>
          <a:lstStyle/>
          <a:p>
            <a:pPr marL="2493645">
              <a:lnSpc>
                <a:spcPct val="100000"/>
              </a:lnSpc>
              <a:spcBef>
                <a:spcPts val="100"/>
              </a:spcBef>
            </a:pPr>
            <a:r>
              <a:rPr dirty="0"/>
              <a:t>РЖЕВСКИЙ</a:t>
            </a:r>
            <a:r>
              <a:rPr spc="-60" dirty="0"/>
              <a:t> </a:t>
            </a:r>
            <a:r>
              <a:rPr dirty="0"/>
              <a:t>МЕМОРИАЛ</a:t>
            </a:r>
            <a:r>
              <a:rPr spc="-65" dirty="0"/>
              <a:t> </a:t>
            </a:r>
            <a:r>
              <a:rPr spc="-20" dirty="0"/>
              <a:t>СОВЕТСКОМУ</a:t>
            </a:r>
            <a:r>
              <a:rPr spc="-50" dirty="0"/>
              <a:t> </a:t>
            </a:r>
            <a:r>
              <a:rPr spc="-10" dirty="0"/>
              <a:t>СОЛДАТУ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838200"/>
            <a:ext cx="6039485" cy="55105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389505" marR="6350" indent="241300" algn="just">
              <a:lnSpc>
                <a:spcPct val="89300"/>
              </a:lnSpc>
              <a:spcBef>
                <a:spcPts val="280"/>
              </a:spcBef>
            </a:pPr>
            <a:r>
              <a:rPr sz="1400" b="1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емориальный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комплекс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деревни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Хоро- </a:t>
            </a:r>
            <a:r>
              <a:rPr sz="1400" dirty="0">
                <a:latin typeface="Calibri"/>
                <a:cs typeface="Calibri"/>
              </a:rPr>
              <a:t>шево</a:t>
            </a:r>
            <a:r>
              <a:rPr sz="1400" spc="18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Ржевского</a:t>
            </a:r>
            <a:r>
              <a:rPr sz="1400" spc="19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района</a:t>
            </a:r>
            <a:r>
              <a:rPr sz="1400" spc="1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Тверской</a:t>
            </a:r>
            <a:r>
              <a:rPr sz="1400" spc="19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области, </a:t>
            </a:r>
            <a:r>
              <a:rPr sz="1400" spc="-10" dirty="0" err="1" smtClean="0">
                <a:latin typeface="Calibri"/>
                <a:cs typeface="Calibri"/>
              </a:rPr>
              <a:t>посвящённый</a:t>
            </a:r>
            <a:r>
              <a:rPr sz="1400" spc="-2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советских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солдат,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павших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 smtClean="0">
                <a:latin typeface="Calibri"/>
                <a:cs typeface="Calibri"/>
              </a:rPr>
              <a:t>в</a:t>
            </a:r>
            <a:r>
              <a:rPr sz="1400" spc="24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боях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Ржевом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1942-</a:t>
            </a:r>
            <a:r>
              <a:rPr sz="1400" dirty="0">
                <a:latin typeface="Calibri"/>
                <a:cs typeface="Calibri"/>
              </a:rPr>
              <a:t>1943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годах,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ходе </a:t>
            </a:r>
            <a:r>
              <a:rPr sz="1400" dirty="0">
                <a:latin typeface="Calibri"/>
                <a:cs typeface="Calibri"/>
              </a:rPr>
              <a:t>Великой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Отечественной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войны.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Это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первый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5" dirty="0" err="1">
                <a:latin typeface="Calibri"/>
                <a:cs typeface="Calibri"/>
              </a:rPr>
              <a:t>ме</a:t>
            </a:r>
            <a:r>
              <a:rPr sz="1400" spc="-25" dirty="0">
                <a:latin typeface="Calibri"/>
                <a:cs typeface="Calibri"/>
              </a:rPr>
              <a:t>- </a:t>
            </a:r>
            <a:r>
              <a:rPr sz="1400" dirty="0" err="1" smtClean="0">
                <a:latin typeface="Calibri"/>
                <a:cs typeface="Calibri"/>
              </a:rPr>
              <a:t>мориал</a:t>
            </a:r>
            <a:r>
              <a:rPr sz="1400" spc="10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советскому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солдату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истории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Российс- </a:t>
            </a:r>
            <a:r>
              <a:rPr sz="1400" dirty="0">
                <a:latin typeface="Calibri"/>
                <a:cs typeface="Calibri"/>
              </a:rPr>
              <a:t>кой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Открыт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30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июня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2020 </a:t>
            </a:r>
            <a:r>
              <a:rPr sz="1400" spc="-10" dirty="0">
                <a:latin typeface="Calibri"/>
                <a:cs typeface="Calibri"/>
              </a:rPr>
              <a:t>года.</a:t>
            </a:r>
            <a:endParaRPr sz="1400" dirty="0">
              <a:latin typeface="Calibri"/>
              <a:cs typeface="Calibri"/>
            </a:endParaRPr>
          </a:p>
          <a:p>
            <a:pPr marL="2389505" marR="5080" indent="320040" algn="just">
              <a:lnSpc>
                <a:spcPct val="89300"/>
              </a:lnSpc>
              <a:spcBef>
                <a:spcPts val="1000"/>
              </a:spcBef>
            </a:pPr>
            <a:r>
              <a:rPr sz="1400" b="1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ентральным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объектом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мемориала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явля- </a:t>
            </a:r>
            <a:r>
              <a:rPr sz="1400" dirty="0">
                <a:latin typeface="Calibri"/>
                <a:cs typeface="Calibri"/>
              </a:rPr>
              <a:t>ется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25-</a:t>
            </a:r>
            <a:r>
              <a:rPr sz="1400" dirty="0">
                <a:latin typeface="Calibri"/>
                <a:cs typeface="Calibri"/>
              </a:rPr>
              <a:t>метровая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бронзовая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скульптура</a:t>
            </a:r>
            <a:r>
              <a:rPr sz="1400" spc="215" dirty="0">
                <a:latin typeface="Calibri"/>
                <a:cs typeface="Calibri"/>
              </a:rPr>
              <a:t>  </a:t>
            </a:r>
            <a:r>
              <a:rPr sz="1400" spc="-20" dirty="0">
                <a:latin typeface="Calibri"/>
                <a:cs typeface="Calibri"/>
              </a:rPr>
              <a:t>сол- </a:t>
            </a:r>
            <a:r>
              <a:rPr sz="1400" dirty="0">
                <a:latin typeface="Calibri"/>
                <a:cs typeface="Calibri"/>
              </a:rPr>
              <a:t>дата,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возведенная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десятиметровом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насып- </a:t>
            </a:r>
            <a:r>
              <a:rPr sz="1400" dirty="0">
                <a:latin typeface="Calibri"/>
                <a:cs typeface="Calibri"/>
              </a:rPr>
              <a:t>ном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кургане.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Она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воплощает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собирательный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ts val="1375"/>
              </a:lnSpc>
            </a:pPr>
            <a:r>
              <a:rPr sz="1400" dirty="0">
                <a:latin typeface="Calibri"/>
                <a:cs typeface="Calibri"/>
              </a:rPr>
              <a:t>образ,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так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как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создавалась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фотографиям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солдат,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воевавших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подо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Ржевом,</a:t>
            </a:r>
            <a:endParaRPr sz="1400" dirty="0">
              <a:latin typeface="Calibri"/>
              <a:cs typeface="Calibri"/>
            </a:endParaRPr>
          </a:p>
          <a:p>
            <a:pPr marL="12700" marR="5715" algn="just">
              <a:lnSpc>
                <a:spcPct val="89300"/>
              </a:lnSpc>
              <a:spcBef>
                <a:spcPts val="90"/>
              </a:spcBef>
            </a:pPr>
            <a:r>
              <a:rPr sz="1400" dirty="0">
                <a:latin typeface="Calibri"/>
                <a:cs typeface="Calibri"/>
              </a:rPr>
              <a:t>взятых</a:t>
            </a:r>
            <a:r>
              <a:rPr sz="1400" spc="15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15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архива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Министерства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обороны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РФ.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Солдат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5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гимнастёрке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spc="-50" dirty="0">
                <a:latin typeface="Calibri"/>
                <a:cs typeface="Calibri"/>
              </a:rPr>
              <a:t>с </a:t>
            </a:r>
            <a:r>
              <a:rPr sz="1400" dirty="0">
                <a:latin typeface="Calibri"/>
                <a:cs typeface="Calibri"/>
              </a:rPr>
              <a:t>опущенным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ППШ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правой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руке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поддерживается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стаей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35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журавлей, </a:t>
            </a:r>
            <a:r>
              <a:rPr sz="1400" dirty="0">
                <a:latin typeface="Calibri"/>
                <a:cs typeface="Calibri"/>
              </a:rPr>
              <a:t>которые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создают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иллюзию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парящей скульптуры. За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спиной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развевается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плащ- </a:t>
            </a:r>
            <a:r>
              <a:rPr sz="1400" dirty="0">
                <a:latin typeface="Calibri"/>
                <a:cs typeface="Calibri"/>
              </a:rPr>
              <a:t>палатка,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фактура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которой</a:t>
            </a:r>
            <a:r>
              <a:rPr sz="1400" spc="4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</a:t>
            </a:r>
            <a:r>
              <a:rPr sz="1400" spc="4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плеч</a:t>
            </a:r>
            <a:r>
              <a:rPr sz="1400" spc="4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гладкая,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низу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становится</a:t>
            </a:r>
            <a:r>
              <a:rPr sz="1400" spc="4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грубее</a:t>
            </a:r>
            <a:r>
              <a:rPr sz="1400" spc="409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dirty="0">
                <a:latin typeface="Calibri"/>
                <a:cs typeface="Calibri"/>
              </a:rPr>
              <a:t>переходя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журавлей,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уносящих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душу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солдата.</a:t>
            </a:r>
            <a:r>
              <a:rPr sz="1400" spc="13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подножия</a:t>
            </a:r>
            <a:r>
              <a:rPr sz="1400" spc="15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памятника </a:t>
            </a:r>
            <a:r>
              <a:rPr sz="1400" dirty="0">
                <a:latin typeface="Calibri"/>
                <a:cs typeface="Calibri"/>
              </a:rPr>
              <a:t>оформлено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место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для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возложения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цветов.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мраморной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плите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венком </a:t>
            </a:r>
            <a:r>
              <a:rPr sz="1400" dirty="0">
                <a:latin typeface="Calibri"/>
                <a:cs typeface="Calibri"/>
              </a:rPr>
              <a:t>позолоченными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буквами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нанесены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строки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стихотворения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«Я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убит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подо </a:t>
            </a:r>
            <a:r>
              <a:rPr sz="1400" dirty="0">
                <a:latin typeface="Calibri"/>
                <a:cs typeface="Calibri"/>
              </a:rPr>
              <a:t>Ржевом»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Твардовского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«Мы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Родину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пали.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она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—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спасена».</a:t>
            </a:r>
            <a:endParaRPr sz="1400" dirty="0">
              <a:latin typeface="Calibri"/>
              <a:cs typeface="Calibri"/>
            </a:endParaRPr>
          </a:p>
          <a:p>
            <a:pPr marL="12700" marR="5715" indent="279400" algn="just">
              <a:lnSpc>
                <a:spcPct val="89300"/>
              </a:lnSpc>
              <a:spcBef>
                <a:spcPts val="1520"/>
              </a:spcBef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мемориальный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комплекс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входит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музейно-</a:t>
            </a:r>
            <a:r>
              <a:rPr sz="1400" dirty="0">
                <a:latin typeface="Calibri"/>
                <a:cs typeface="Calibri"/>
              </a:rPr>
              <a:t>выставочный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павильон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осна- </a:t>
            </a:r>
            <a:r>
              <a:rPr sz="1400" dirty="0">
                <a:latin typeface="Calibri"/>
                <a:cs typeface="Calibri"/>
              </a:rPr>
              <a:t>щен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мультимедийным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оборудованием,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помощью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которого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посетители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могут </a:t>
            </a:r>
            <a:r>
              <a:rPr sz="1400" dirty="0">
                <a:latin typeface="Calibri"/>
                <a:cs typeface="Calibri"/>
              </a:rPr>
              <a:t>ознакомиться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фотографиями,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фронтовыми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письмами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воспоминаниями </a:t>
            </a:r>
            <a:r>
              <a:rPr sz="1400" dirty="0">
                <a:latin typeface="Calibri"/>
                <a:cs typeface="Calibri"/>
              </a:rPr>
              <a:t>участников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Ржевской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битвы.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Особенностью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музея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является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стеклянный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пол, </a:t>
            </a:r>
            <a:r>
              <a:rPr sz="1400" dirty="0">
                <a:latin typeface="Calibri"/>
                <a:cs typeface="Calibri"/>
              </a:rPr>
              <a:t>через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который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можно</a:t>
            </a:r>
            <a:r>
              <a:rPr sz="1400" spc="4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увидеть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оружие,</a:t>
            </a:r>
            <a:r>
              <a:rPr sz="1400" spc="4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каски,</a:t>
            </a:r>
            <a:r>
              <a:rPr sz="1400" spc="4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гильзы,</a:t>
            </a:r>
            <a:r>
              <a:rPr sz="1400" spc="40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снаряды,</a:t>
            </a:r>
            <a:r>
              <a:rPr sz="1400" spc="4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гранаты, </a:t>
            </a:r>
            <a:r>
              <a:rPr sz="1400" dirty="0">
                <a:latin typeface="Calibri"/>
                <a:cs typeface="Calibri"/>
              </a:rPr>
              <a:t>солдатский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противогаз,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пробитый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десятью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пулями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сразу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другие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атрибуты. Экспонаты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найдены </a:t>
            </a:r>
            <a:r>
              <a:rPr sz="1400" spc="-10" dirty="0">
                <a:latin typeface="Calibri"/>
                <a:cs typeface="Calibri"/>
              </a:rPr>
              <a:t>поисковыми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экспедициями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местах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боев.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35261" r="34515"/>
          <a:stretch>
            <a:fillRect/>
          </a:stretch>
        </p:blipFill>
        <p:spPr bwMode="auto">
          <a:xfrm>
            <a:off x="6629400" y="1219200"/>
            <a:ext cx="2086970" cy="4876800"/>
          </a:xfrm>
          <a:prstGeom prst="rect">
            <a:avLst/>
          </a:prstGeom>
          <a:noFill/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8FF"/>
              </a:clrFrom>
              <a:clrTo>
                <a:srgbClr val="F1F8FF">
                  <a:alpha val="0"/>
                </a:srgbClr>
              </a:clrTo>
            </a:clrChange>
          </a:blip>
          <a:srcRect l="6897" r="14943"/>
          <a:stretch>
            <a:fillRect/>
          </a:stretch>
        </p:blipFill>
        <p:spPr bwMode="auto">
          <a:xfrm>
            <a:off x="457200" y="762000"/>
            <a:ext cx="2590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746760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457200"/>
            <a:ext cx="4307840" cy="227382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279400" algn="just">
              <a:lnSpc>
                <a:spcPct val="953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России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испокон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веков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возводились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храмы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 память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защитниках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Родины.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Открывается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новая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страница</a:t>
            </a:r>
            <a:r>
              <a:rPr sz="1400" spc="-10" dirty="0">
                <a:latin typeface="Calibri"/>
                <a:cs typeface="Calibri"/>
              </a:rPr>
              <a:t> исто- </a:t>
            </a:r>
            <a:r>
              <a:rPr sz="1400" dirty="0">
                <a:latin typeface="Calibri"/>
                <a:cs typeface="Calibri"/>
              </a:rPr>
              <a:t>рии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Отечества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русского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оружия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впервые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воздвигнут </a:t>
            </a:r>
            <a:r>
              <a:rPr sz="1400" b="1" dirty="0">
                <a:latin typeface="Calibri"/>
                <a:cs typeface="Calibri"/>
              </a:rPr>
              <a:t>Главный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храм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Вооруженных</a:t>
            </a:r>
            <a:r>
              <a:rPr sz="1400" b="1" spc="2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Сил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России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Этот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храм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в </a:t>
            </a:r>
            <a:r>
              <a:rPr sz="1400" dirty="0">
                <a:latin typeface="Calibri"/>
                <a:cs typeface="Calibri"/>
              </a:rPr>
              <a:t>честь</a:t>
            </a:r>
            <a:r>
              <a:rPr sz="1400" spc="12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Воскресения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Христова,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посвященный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75-летию </a:t>
            </a:r>
            <a:r>
              <a:rPr sz="1400" dirty="0">
                <a:latin typeface="Calibri"/>
                <a:cs typeface="Calibri"/>
              </a:rPr>
              <a:t>Победы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Великой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Отечественной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войне,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также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рат- </a:t>
            </a:r>
            <a:r>
              <a:rPr sz="1400" dirty="0">
                <a:latin typeface="Calibri"/>
                <a:cs typeface="Calibri"/>
              </a:rPr>
              <a:t>ным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подвигам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русского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народа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всех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войнах,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выпав- </a:t>
            </a:r>
            <a:r>
              <a:rPr sz="1400" dirty="0">
                <a:latin typeface="Calibri"/>
                <a:cs typeface="Calibri"/>
              </a:rPr>
              <a:t>ших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долю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нашей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страны,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возведен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подмосковном </a:t>
            </a:r>
            <a:r>
              <a:rPr sz="1400" dirty="0">
                <a:latin typeface="Calibri"/>
                <a:cs typeface="Calibri"/>
              </a:rPr>
              <a:t>Парке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«Патриот».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Строительство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храма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завершилось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9 </a:t>
            </a:r>
            <a:r>
              <a:rPr sz="1400" dirty="0">
                <a:latin typeface="Calibri"/>
                <a:cs typeface="Calibri"/>
              </a:rPr>
              <a:t>мая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года,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освящение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14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июня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2020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года.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743200"/>
            <a:ext cx="4093528" cy="281102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9690" indent="165735">
              <a:lnSpc>
                <a:spcPts val="1600"/>
              </a:lnSpc>
              <a:spcBef>
                <a:spcPts val="219"/>
              </a:spcBef>
              <a:buChar char="*"/>
              <a:tabLst>
                <a:tab pos="178435" algn="l"/>
              </a:tabLst>
            </a:pPr>
            <a:r>
              <a:rPr sz="1400" b="1" i="1" dirty="0">
                <a:latin typeface="Calibri"/>
                <a:cs typeface="Calibri"/>
              </a:rPr>
              <a:t>В</a:t>
            </a:r>
            <a:r>
              <a:rPr sz="1400" i="1" dirty="0">
                <a:latin typeface="Calibri"/>
                <a:cs typeface="Calibri"/>
              </a:rPr>
              <a:t>ысота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Храма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вместе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крестом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составляет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96 </a:t>
            </a:r>
            <a:r>
              <a:rPr sz="1400" i="1" dirty="0">
                <a:latin typeface="Calibri"/>
                <a:cs typeface="Calibri"/>
              </a:rPr>
              <a:t>метров: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960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году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родился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святой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равноапостольный великий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князь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Владимир,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святитель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земли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Русской,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в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60"/>
              </a:lnSpc>
            </a:pPr>
            <a:r>
              <a:rPr sz="1400" i="1" dirty="0">
                <a:latin typeface="Calibri"/>
                <a:cs typeface="Calibri"/>
              </a:rPr>
              <a:t>честь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которого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освящен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Малый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(нижний)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храм.</a:t>
            </a:r>
            <a:endParaRPr sz="1400" dirty="0">
              <a:latin typeface="Calibri"/>
              <a:cs typeface="Calibri"/>
            </a:endParaRPr>
          </a:p>
          <a:p>
            <a:pPr marL="12700" marR="5080" indent="205104">
              <a:lnSpc>
                <a:spcPts val="1600"/>
              </a:lnSpc>
              <a:spcBef>
                <a:spcPts val="380"/>
              </a:spcBef>
              <a:buChar char="*"/>
              <a:tabLst>
                <a:tab pos="217804" algn="l"/>
              </a:tabLst>
            </a:pPr>
            <a:r>
              <a:rPr sz="1400" b="1" i="1" dirty="0">
                <a:latin typeface="Calibri"/>
                <a:cs typeface="Calibri"/>
              </a:rPr>
              <a:t>Д</a:t>
            </a:r>
            <a:r>
              <a:rPr sz="1400" i="1" dirty="0">
                <a:latin typeface="Calibri"/>
                <a:cs typeface="Calibri"/>
              </a:rPr>
              <a:t>иаметр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барабана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главного</a:t>
            </a:r>
            <a:r>
              <a:rPr sz="1400" i="1" spc="-8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купола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-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19,45</a:t>
            </a:r>
            <a:r>
              <a:rPr sz="1400" i="1" spc="-10" dirty="0">
                <a:latin typeface="Calibri"/>
                <a:cs typeface="Calibri"/>
              </a:rPr>
              <a:t> метров:</a:t>
            </a:r>
            <a:r>
              <a:rPr sz="1400" i="1" spc="50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1945</a:t>
            </a:r>
            <a:r>
              <a:rPr sz="1400" i="1" spc="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году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закончилась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Великая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Отечественная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война.</a:t>
            </a:r>
            <a:endParaRPr sz="1400" dirty="0">
              <a:latin typeface="Calibri"/>
              <a:cs typeface="Calibri"/>
            </a:endParaRPr>
          </a:p>
          <a:p>
            <a:pPr marL="12700" marR="339090" indent="165735" algn="just">
              <a:lnSpc>
                <a:spcPts val="1600"/>
              </a:lnSpc>
              <a:spcBef>
                <a:spcPts val="340"/>
              </a:spcBef>
              <a:buChar char="*"/>
              <a:tabLst>
                <a:tab pos="178435" algn="l"/>
              </a:tabLst>
            </a:pPr>
            <a:r>
              <a:rPr sz="1400" b="1" i="1" dirty="0">
                <a:latin typeface="Calibri"/>
                <a:cs typeface="Calibri"/>
              </a:rPr>
              <a:t>В</a:t>
            </a:r>
            <a:r>
              <a:rPr sz="1400" i="1" dirty="0">
                <a:latin typeface="Calibri"/>
                <a:cs typeface="Calibri"/>
              </a:rPr>
              <a:t>ысота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звонницы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составляет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75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метров: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2020 </a:t>
            </a:r>
            <a:r>
              <a:rPr sz="1400" i="1" dirty="0">
                <a:latin typeface="Calibri"/>
                <a:cs typeface="Calibri"/>
              </a:rPr>
              <a:t>году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исполняется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75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лет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со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дня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окончания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Великой </a:t>
            </a:r>
            <a:r>
              <a:rPr sz="1400" i="1" dirty="0">
                <a:latin typeface="Calibri"/>
                <a:cs typeface="Calibri"/>
              </a:rPr>
              <a:t>Отечественной</a:t>
            </a:r>
            <a:r>
              <a:rPr sz="1400" i="1" spc="-7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войны.</a:t>
            </a:r>
            <a:endParaRPr sz="1400" dirty="0">
              <a:latin typeface="Calibri"/>
              <a:cs typeface="Calibri"/>
            </a:endParaRPr>
          </a:p>
          <a:p>
            <a:pPr indent="12700" algn="just">
              <a:lnSpc>
                <a:spcPts val="1639"/>
              </a:lnSpc>
              <a:spcBef>
                <a:spcPts val="200"/>
              </a:spcBef>
              <a:buChar char="*"/>
            </a:pPr>
            <a:r>
              <a:rPr sz="1400" b="1" i="1" dirty="0">
                <a:latin typeface="Calibri"/>
                <a:cs typeface="Calibri"/>
              </a:rPr>
              <a:t>В</a:t>
            </a:r>
            <a:r>
              <a:rPr sz="1400" i="1" dirty="0">
                <a:latin typeface="Calibri"/>
                <a:cs typeface="Calibri"/>
              </a:rPr>
              <a:t>ысота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малого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купола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-</a:t>
            </a:r>
            <a:r>
              <a:rPr sz="1400" i="1" dirty="0">
                <a:latin typeface="Calibri"/>
                <a:cs typeface="Calibri"/>
              </a:rPr>
              <a:t>14,18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метров: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1418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 err="1" smtClean="0">
                <a:latin typeface="Calibri"/>
                <a:cs typeface="Calibri"/>
              </a:rPr>
              <a:t>дней</a:t>
            </a:r>
            <a:r>
              <a:rPr lang="ru-RU" sz="1400" i="1" spc="-50" dirty="0">
                <a:latin typeface="Calibri"/>
                <a:cs typeface="Calibri"/>
              </a:rPr>
              <a:t> </a:t>
            </a:r>
            <a:r>
              <a:rPr sz="1400" i="1" spc="-50" dirty="0" smtClean="0">
                <a:latin typeface="Calibri"/>
                <a:cs typeface="Calibri"/>
              </a:rPr>
              <a:t>и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  <a:r>
              <a:rPr sz="1400" i="1" dirty="0" err="1" smtClean="0">
                <a:latin typeface="Calibri"/>
                <a:cs typeface="Calibri"/>
              </a:rPr>
              <a:t>ночей</a:t>
            </a:r>
            <a:r>
              <a:rPr sz="1400" i="1" spc="-45" dirty="0" smtClean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продолжалась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Великая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Отечественная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война.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5562600"/>
            <a:ext cx="8077200" cy="84112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241300" algn="just">
              <a:lnSpc>
                <a:spcPct val="953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Х</a:t>
            </a:r>
            <a:r>
              <a:rPr sz="1400" dirty="0">
                <a:latin typeface="Calibri"/>
                <a:cs typeface="Calibri"/>
              </a:rPr>
              <a:t>рамовый</a:t>
            </a:r>
            <a:r>
              <a:rPr sz="1400" spc="1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комплекс</a:t>
            </a:r>
            <a:r>
              <a:rPr sz="1400" spc="20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опоясывает</a:t>
            </a:r>
            <a:r>
              <a:rPr sz="1400" spc="195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мультимедийная </a:t>
            </a:r>
            <a:r>
              <a:rPr sz="1400" dirty="0">
                <a:latin typeface="Calibri"/>
                <a:cs typeface="Calibri"/>
              </a:rPr>
              <a:t>музейная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галерея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«Дорога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памяти».</a:t>
            </a:r>
            <a:r>
              <a:rPr sz="1400" spc="3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Её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длина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1418 </a:t>
            </a:r>
            <a:r>
              <a:rPr sz="1400" dirty="0">
                <a:latin typeface="Calibri"/>
                <a:cs typeface="Calibri"/>
              </a:rPr>
              <a:t>шагов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память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1418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днях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войны.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Помимо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уникальных </a:t>
            </a:r>
            <a:r>
              <a:rPr sz="1400" dirty="0">
                <a:latin typeface="Calibri"/>
                <a:cs typeface="Calibri"/>
              </a:rPr>
              <a:t>экспонатов,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галерея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помощью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технологии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микрофотог- </a:t>
            </a:r>
            <a:r>
              <a:rPr sz="1400" dirty="0">
                <a:latin typeface="Calibri"/>
                <a:cs typeface="Calibri"/>
              </a:rPr>
              <a:t>рафии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оформлена</a:t>
            </a:r>
            <a:r>
              <a:rPr sz="1400" spc="4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десятками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миллионов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фотографий участников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Великой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Отечественной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войны.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0" y="609600"/>
            <a:ext cx="3512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Calibri"/>
                <a:cs typeface="Calibri"/>
              </a:rPr>
              <a:t>ХРАМ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ВОСКРЕСЕНИЯ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ХРИСТОВА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8288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7467600"/>
            <a:ext cx="9144000" cy="6857999"/>
          </a:xfrm>
          <a:prstGeom prst="rect">
            <a:avLst/>
          </a:prstGeom>
        </p:spPr>
      </p:pic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514600"/>
            <a:ext cx="6061075" cy="934733"/>
          </a:xfrm>
          <a:prstGeom prst="rect">
            <a:avLst/>
          </a:prstGeom>
          <a:noFill/>
        </p:spPr>
      </p:pic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16" r="29346"/>
          <a:stretch>
            <a:fillRect/>
          </a:stretch>
        </p:blipFill>
        <p:spPr bwMode="auto">
          <a:xfrm>
            <a:off x="2819400" y="914400"/>
            <a:ext cx="3145692" cy="697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332740"/>
            <a:ext cx="7620000" cy="5765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2400" y="914400"/>
            <a:ext cx="4815840" cy="557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6350" indent="279400" algn="just">
              <a:lnSpc>
                <a:spcPct val="89300"/>
              </a:lnSpc>
              <a:spcBef>
                <a:spcPts val="280"/>
              </a:spcBef>
            </a:pPr>
            <a:r>
              <a:rPr sz="1400" b="1" dirty="0">
                <a:latin typeface="Calibri"/>
                <a:cs typeface="Calibri"/>
              </a:rPr>
              <a:t>Э</a:t>
            </a:r>
            <a:r>
              <a:rPr sz="1400" dirty="0">
                <a:latin typeface="Calibri"/>
                <a:cs typeface="Calibri"/>
              </a:rPr>
              <a:t>то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самый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известный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мемориал</a:t>
            </a:r>
            <a:r>
              <a:rPr sz="1400" spc="3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посвященный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Великой </a:t>
            </a:r>
            <a:r>
              <a:rPr sz="1400" dirty="0">
                <a:latin typeface="Calibri"/>
                <a:cs typeface="Calibri"/>
              </a:rPr>
              <a:t>Отечественной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Войне.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Находится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он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Мамаевом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кургане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в </a:t>
            </a:r>
            <a:r>
              <a:rPr sz="1400" dirty="0">
                <a:latin typeface="Calibri"/>
                <a:cs typeface="Calibri"/>
              </a:rPr>
              <a:t>Волгограде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(Сталинград).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Здесь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жестоких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боях</a:t>
            </a:r>
            <a:r>
              <a:rPr sz="1400" spc="3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1942-</a:t>
            </a:r>
            <a:r>
              <a:rPr sz="1400" spc="-25" dirty="0">
                <a:latin typeface="Calibri"/>
                <a:cs typeface="Calibri"/>
              </a:rPr>
              <a:t>43 </a:t>
            </a:r>
            <a:r>
              <a:rPr sz="1400" dirty="0">
                <a:latin typeface="Calibri"/>
                <a:cs typeface="Calibri"/>
              </a:rPr>
              <a:t>годах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решалась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судьба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Сталинградской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битвы,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которая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стала </a:t>
            </a:r>
            <a:r>
              <a:rPr sz="1400" dirty="0">
                <a:latin typeface="Calibri"/>
                <a:cs typeface="Calibri"/>
              </a:rPr>
              <a:t>переломным</a:t>
            </a:r>
            <a:r>
              <a:rPr sz="1400" spc="21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событием</a:t>
            </a:r>
            <a:r>
              <a:rPr sz="1400" spc="2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во</a:t>
            </a:r>
            <a:r>
              <a:rPr sz="1400" spc="204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всей</a:t>
            </a:r>
            <a:r>
              <a:rPr sz="1400" spc="22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Великой</a:t>
            </a:r>
            <a:r>
              <a:rPr sz="1400" spc="22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Отечественной </a:t>
            </a:r>
            <a:r>
              <a:rPr sz="1400" dirty="0">
                <a:latin typeface="Calibri"/>
                <a:cs typeface="Calibri"/>
              </a:rPr>
              <a:t>Войне.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вершине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кургана</a:t>
            </a:r>
            <a:r>
              <a:rPr sz="1400" spc="18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развернулись</a:t>
            </a:r>
            <a:r>
              <a:rPr sz="1400" spc="18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ожесточенные </a:t>
            </a:r>
            <a:r>
              <a:rPr sz="1400" dirty="0">
                <a:latin typeface="Calibri"/>
                <a:cs typeface="Calibri"/>
              </a:rPr>
              <a:t>схватки</a:t>
            </a:r>
            <a:r>
              <a:rPr sz="1400" spc="2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советских</a:t>
            </a:r>
            <a:r>
              <a:rPr sz="1400" spc="29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войск</a:t>
            </a:r>
            <a:r>
              <a:rPr sz="1400" spc="28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против</a:t>
            </a:r>
            <a:r>
              <a:rPr sz="1400" spc="2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немецких</a:t>
            </a:r>
            <a:r>
              <a:rPr sz="1400" spc="285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захватчиков, </a:t>
            </a:r>
            <a:r>
              <a:rPr sz="1400" dirty="0">
                <a:latin typeface="Calibri"/>
                <a:cs typeface="Calibri"/>
              </a:rPr>
              <a:t>которые</a:t>
            </a:r>
            <a:r>
              <a:rPr sz="1400" spc="29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пытались</a:t>
            </a:r>
            <a:r>
              <a:rPr sz="1400" spc="2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овладеть</a:t>
            </a:r>
            <a:r>
              <a:rPr sz="1400" spc="28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стратегической</a:t>
            </a:r>
            <a:r>
              <a:rPr sz="1400" spc="2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высотой.</a:t>
            </a:r>
            <a:r>
              <a:rPr sz="1400" spc="295" dirty="0">
                <a:latin typeface="Calibri"/>
                <a:cs typeface="Calibri"/>
              </a:rPr>
              <a:t>  </a:t>
            </a:r>
            <a:r>
              <a:rPr sz="1400" spc="-50" dirty="0">
                <a:latin typeface="Calibri"/>
                <a:cs typeface="Calibri"/>
              </a:rPr>
              <a:t>В </a:t>
            </a:r>
            <a:r>
              <a:rPr sz="1400" dirty="0">
                <a:latin typeface="Calibri"/>
                <a:cs typeface="Calibri"/>
              </a:rPr>
              <a:t>военных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сводках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она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называлась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«Высота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102».</a:t>
            </a:r>
            <a:endParaRPr sz="1400" dirty="0">
              <a:latin typeface="Calibri"/>
              <a:cs typeface="Calibri"/>
            </a:endParaRPr>
          </a:p>
          <a:p>
            <a:pPr marL="12700" indent="320040" algn="just">
              <a:lnSpc>
                <a:spcPts val="1410"/>
              </a:lnSpc>
            </a:pPr>
            <a:r>
              <a:rPr sz="1400" b="1" dirty="0">
                <a:latin typeface="Calibri"/>
                <a:cs typeface="Calibri"/>
              </a:rPr>
              <a:t>С</a:t>
            </a:r>
            <a:r>
              <a:rPr sz="1400" b="1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вершины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Мамаева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кургана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отлично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просматривались</a:t>
            </a:r>
            <a:endParaRPr sz="1400" dirty="0">
              <a:latin typeface="Calibri"/>
              <a:cs typeface="Calibri"/>
            </a:endParaRPr>
          </a:p>
          <a:p>
            <a:pPr marL="12700" marR="6350" algn="just">
              <a:lnSpc>
                <a:spcPct val="89300"/>
              </a:lnSpc>
              <a:spcBef>
                <a:spcPts val="90"/>
              </a:spcBef>
            </a:pPr>
            <a:r>
              <a:rPr sz="1400" dirty="0">
                <a:latin typeface="Calibri"/>
                <a:cs typeface="Calibri"/>
              </a:rPr>
              <a:t>городские</a:t>
            </a:r>
            <a:r>
              <a:rPr sz="1400" spc="4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улицы,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дома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4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заводы,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также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Заволжье,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где </a:t>
            </a:r>
            <a:r>
              <a:rPr sz="1400" dirty="0">
                <a:latin typeface="Calibri"/>
                <a:cs typeface="Calibri"/>
              </a:rPr>
              <a:t>располагались</a:t>
            </a:r>
            <a:r>
              <a:rPr sz="1400" spc="3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советские</a:t>
            </a:r>
            <a:r>
              <a:rPr sz="1400" spc="3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войска</a:t>
            </a:r>
            <a:r>
              <a:rPr sz="1400" spc="3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была</a:t>
            </a:r>
            <a:r>
              <a:rPr sz="1400" spc="345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организована </a:t>
            </a:r>
            <a:r>
              <a:rPr sz="1400" dirty="0">
                <a:latin typeface="Calibri"/>
                <a:cs typeface="Calibri"/>
              </a:rPr>
              <a:t>переправа.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время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боев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высота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много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раз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переходила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рук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руки,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бои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шли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круглые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сутки,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ежедневно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уносили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тысячи </a:t>
            </a:r>
            <a:r>
              <a:rPr sz="1400" dirty="0">
                <a:latin typeface="Calibri"/>
                <a:cs typeface="Calibri"/>
              </a:rPr>
              <a:t>жизней.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Курган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пробыл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огне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135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суток.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26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января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1943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года </a:t>
            </a:r>
            <a:r>
              <a:rPr sz="1400" dirty="0">
                <a:latin typeface="Calibri"/>
                <a:cs typeface="Calibri"/>
              </a:rPr>
              <a:t>начался</a:t>
            </a:r>
            <a:r>
              <a:rPr sz="1400" spc="10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последний</a:t>
            </a:r>
            <a:r>
              <a:rPr sz="1400" spc="114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штурм</a:t>
            </a:r>
            <a:r>
              <a:rPr sz="1400" spc="10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«Высоты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102»,</a:t>
            </a:r>
            <a:r>
              <a:rPr sz="1400" spc="114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после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которого </a:t>
            </a:r>
            <a:r>
              <a:rPr sz="1400" dirty="0">
                <a:latin typeface="Calibri"/>
                <a:cs typeface="Calibri"/>
              </a:rPr>
              <a:t>советские</a:t>
            </a:r>
            <a:r>
              <a:rPr sz="1400" spc="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войска</a:t>
            </a:r>
            <a:r>
              <a:rPr sz="1400" spc="10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разделили</a:t>
            </a:r>
            <a:r>
              <a:rPr sz="1400" spc="10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немецкую</a:t>
            </a:r>
            <a:r>
              <a:rPr sz="1400" spc="10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армию,</a:t>
            </a:r>
            <a:r>
              <a:rPr sz="1400" spc="4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9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спустя неделю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она</a:t>
            </a:r>
            <a:r>
              <a:rPr sz="1400" spc="-10" dirty="0">
                <a:latin typeface="Calibri"/>
                <a:cs typeface="Calibri"/>
              </a:rPr>
              <a:t> полностью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капитулировала.</a:t>
            </a:r>
            <a:endParaRPr sz="1400" dirty="0">
              <a:latin typeface="Calibri"/>
              <a:cs typeface="Calibri"/>
            </a:endParaRPr>
          </a:p>
          <a:p>
            <a:pPr marL="12700" indent="360680" algn="just">
              <a:lnSpc>
                <a:spcPts val="1410"/>
              </a:lnSpc>
            </a:pPr>
            <a:r>
              <a:rPr sz="1400" b="1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разу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после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окончания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Сталинградской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битвы</a:t>
            </a:r>
            <a:r>
              <a:rPr sz="1400" spc="180" dirty="0">
                <a:latin typeface="Calibri"/>
                <a:cs typeface="Calibri"/>
              </a:rPr>
              <a:t>  </a:t>
            </a:r>
            <a:r>
              <a:rPr sz="1400" spc="-20" dirty="0">
                <a:latin typeface="Calibri"/>
                <a:cs typeface="Calibri"/>
              </a:rPr>
              <a:t>было</a:t>
            </a: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ct val="89300"/>
              </a:lnSpc>
              <a:spcBef>
                <a:spcPts val="90"/>
              </a:spcBef>
            </a:pPr>
            <a:r>
              <a:rPr sz="1400" dirty="0">
                <a:latin typeface="Calibri"/>
                <a:cs typeface="Calibri"/>
              </a:rPr>
              <a:t>принято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решение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создании</a:t>
            </a:r>
            <a:r>
              <a:rPr sz="1400" spc="10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грандиозного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монумента</a:t>
            </a:r>
            <a:r>
              <a:rPr sz="1400" spc="114" dirty="0">
                <a:latin typeface="Calibri"/>
                <a:cs typeface="Calibri"/>
              </a:rPr>
              <a:t>  </a:t>
            </a:r>
            <a:r>
              <a:rPr sz="1400" spc="-50" dirty="0">
                <a:latin typeface="Calibri"/>
                <a:cs typeface="Calibri"/>
              </a:rPr>
              <a:t>в </a:t>
            </a:r>
            <a:r>
              <a:rPr sz="1400" dirty="0">
                <a:latin typeface="Calibri"/>
                <a:cs typeface="Calibri"/>
              </a:rPr>
              <a:t>память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павшим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воинам-</a:t>
            </a:r>
            <a:r>
              <a:rPr sz="1400" dirty="0">
                <a:latin typeface="Calibri"/>
                <a:cs typeface="Calibri"/>
              </a:rPr>
              <a:t>защитникам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Сталинграда.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Его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строи- </a:t>
            </a:r>
            <a:r>
              <a:rPr sz="1400" dirty="0">
                <a:latin typeface="Calibri"/>
                <a:cs typeface="Calibri"/>
              </a:rPr>
              <a:t>тельство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началось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1959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году,</a:t>
            </a:r>
            <a:r>
              <a:rPr sz="1400" spc="40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торжественное</a:t>
            </a:r>
            <a:r>
              <a:rPr sz="1400" spc="4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открытие </a:t>
            </a:r>
            <a:r>
              <a:rPr sz="1400" dirty="0">
                <a:latin typeface="Calibri"/>
                <a:cs typeface="Calibri"/>
              </a:rPr>
              <a:t>мемориала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состоялось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15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октября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1967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года.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подножья </a:t>
            </a:r>
            <a:r>
              <a:rPr sz="1400" dirty="0">
                <a:latin typeface="Calibri"/>
                <a:cs typeface="Calibri"/>
              </a:rPr>
              <a:t>восточного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склона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вершине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ведут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200</a:t>
            </a:r>
            <a:r>
              <a:rPr sz="1400" spc="4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ступеней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—</a:t>
            </a:r>
            <a:r>
              <a:rPr sz="1400" spc="4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они </a:t>
            </a:r>
            <a:r>
              <a:rPr sz="1400" dirty="0">
                <a:latin typeface="Calibri"/>
                <a:cs typeface="Calibri"/>
              </a:rPr>
              <a:t>символизируют</a:t>
            </a:r>
            <a:r>
              <a:rPr sz="1400" spc="3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количество</a:t>
            </a:r>
            <a:r>
              <a:rPr sz="1400" spc="3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дней</a:t>
            </a:r>
            <a:r>
              <a:rPr sz="1400" spc="3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битвы,</a:t>
            </a:r>
            <a:r>
              <a:rPr sz="1400" spc="3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37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площадях </a:t>
            </a:r>
            <a:r>
              <a:rPr sz="1400" dirty="0">
                <a:latin typeface="Calibri"/>
                <a:cs typeface="Calibri"/>
              </a:rPr>
              <a:t>установлены</a:t>
            </a:r>
            <a:r>
              <a:rPr sz="1400" spc="13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памятники</a:t>
            </a:r>
            <a:r>
              <a:rPr sz="1400" spc="13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барельефы,</a:t>
            </a:r>
            <a:r>
              <a:rPr sz="1400" spc="13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отражающие</a:t>
            </a:r>
            <a:r>
              <a:rPr sz="1400" spc="135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силу, </a:t>
            </a:r>
            <a:r>
              <a:rPr sz="1400" dirty="0">
                <a:latin typeface="Calibri"/>
                <a:cs typeface="Calibri"/>
              </a:rPr>
              <a:t>отвагу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героизм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защитников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Сталинграда.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Зале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Воинской </a:t>
            </a:r>
            <a:r>
              <a:rPr sz="1400" dirty="0">
                <a:latin typeface="Calibri"/>
                <a:cs typeface="Calibri"/>
              </a:rPr>
              <a:t>славы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горит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Вечный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огонь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несут</a:t>
            </a:r>
            <a:r>
              <a:rPr sz="1400" spc="1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вахту</a:t>
            </a:r>
            <a:r>
              <a:rPr sz="1400" spc="1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солдаты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spc="-20" dirty="0">
                <a:latin typeface="Calibri"/>
                <a:cs typeface="Calibri"/>
              </a:rPr>
              <a:t>роты </a:t>
            </a:r>
            <a:r>
              <a:rPr sz="1400" spc="-10" dirty="0">
                <a:latin typeface="Calibri"/>
                <a:cs typeface="Calibri"/>
              </a:rPr>
              <a:t>Почетного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караула.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1" y="381000"/>
            <a:ext cx="7620000" cy="412933"/>
          </a:xfrm>
          <a:prstGeom prst="rect">
            <a:avLst/>
          </a:prstGeom>
        </p:spPr>
        <p:txBody>
          <a:bodyPr vert="horz" wrap="square" lIns="0" tIns="134619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ПАМЯТНИК-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АНСАМБЛЬ</a:t>
            </a:r>
            <a:r>
              <a:rPr sz="18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«ГЕРОЯМ</a:t>
            </a:r>
            <a:r>
              <a:rPr sz="1800" spc="-1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СТАЛИНГРАДСКОЙ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БИТВЫ»</a:t>
            </a: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29384" r="23629"/>
          <a:stretch>
            <a:fillRect/>
          </a:stretch>
        </p:blipFill>
        <p:spPr bwMode="auto">
          <a:xfrm>
            <a:off x="609600" y="1371600"/>
            <a:ext cx="3084152" cy="4884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rcRect l="60000" t="6667" r="2500" b="4444"/>
          <a:stretch>
            <a:fillRect/>
          </a:stretch>
        </p:blipFill>
        <p:spPr>
          <a:xfrm>
            <a:off x="5867400" y="838200"/>
            <a:ext cx="25908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4975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212121"/>
                </a:solidFill>
                <a:latin typeface="Arial"/>
                <a:cs typeface="Arial"/>
              </a:rPr>
              <a:t>СКУЛЬПТУРА</a:t>
            </a:r>
            <a:r>
              <a:rPr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212121"/>
                </a:solidFill>
                <a:latin typeface="Arial"/>
                <a:cs typeface="Arial"/>
              </a:rPr>
              <a:t>«РОДИНА-</a:t>
            </a:r>
            <a:r>
              <a:rPr dirty="0">
                <a:solidFill>
                  <a:srgbClr val="212121"/>
                </a:solidFill>
                <a:latin typeface="Arial"/>
                <a:cs typeface="Arial"/>
              </a:rPr>
              <a:t>МАТЬ</a:t>
            </a:r>
            <a:r>
              <a:rPr spc="-10" dirty="0">
                <a:solidFill>
                  <a:srgbClr val="212121"/>
                </a:solidFill>
                <a:latin typeface="Arial"/>
                <a:cs typeface="Arial"/>
              </a:rPr>
              <a:t> ЗОВЕТ!»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1143000"/>
            <a:ext cx="4887595" cy="484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876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Э</a:t>
            </a:r>
            <a:r>
              <a:rPr sz="1400" dirty="0">
                <a:latin typeface="Calibri"/>
                <a:cs typeface="Calibri"/>
              </a:rPr>
              <a:t>то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один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самых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известных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величественных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памят- </a:t>
            </a:r>
            <a:r>
              <a:rPr sz="1400" dirty="0">
                <a:latin typeface="Calibri"/>
                <a:cs typeface="Calibri"/>
              </a:rPr>
              <a:t>ников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монументального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искусства,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посвященных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теме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герои- </a:t>
            </a:r>
            <a:r>
              <a:rPr sz="1400" dirty="0">
                <a:latin typeface="Calibri"/>
                <a:cs typeface="Calibri"/>
              </a:rPr>
              <a:t>ческого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подвига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советского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народа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борьбе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фашистс- </a:t>
            </a:r>
            <a:r>
              <a:rPr sz="1400" dirty="0">
                <a:latin typeface="Calibri"/>
                <a:cs typeface="Calibri"/>
              </a:rPr>
              <a:t>кими</a:t>
            </a:r>
            <a:r>
              <a:rPr sz="1400" spc="3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оккупантами.</a:t>
            </a:r>
            <a:r>
              <a:rPr sz="1400" spc="315" dirty="0">
                <a:latin typeface="Calibri"/>
                <a:cs typeface="Calibri"/>
              </a:rPr>
              <a:t>  </a:t>
            </a:r>
            <a:r>
              <a:rPr sz="1400" spc="-20" dirty="0">
                <a:latin typeface="Calibri"/>
                <a:cs typeface="Calibri"/>
              </a:rPr>
              <a:t>Родина-</a:t>
            </a:r>
            <a:r>
              <a:rPr sz="1400" dirty="0">
                <a:latin typeface="Calibri"/>
                <a:cs typeface="Calibri"/>
              </a:rPr>
              <a:t>Мать</a:t>
            </a:r>
            <a:r>
              <a:rPr sz="1400" spc="3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центральный</a:t>
            </a:r>
            <a:r>
              <a:rPr sz="1400" spc="36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фрагмент </a:t>
            </a:r>
            <a:r>
              <a:rPr sz="1400" dirty="0">
                <a:latin typeface="Calibri"/>
                <a:cs typeface="Calibri"/>
              </a:rPr>
              <a:t>мемориального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комплекса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«Героям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сталинградской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битвы»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на </a:t>
            </a:r>
            <a:r>
              <a:rPr sz="1400" dirty="0">
                <a:latin typeface="Calibri"/>
                <a:cs typeface="Calibri"/>
              </a:rPr>
              <a:t>Мамаевом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кургане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Волгограде (Сталинград).</a:t>
            </a:r>
            <a:endParaRPr sz="1400" dirty="0">
              <a:latin typeface="Calibri"/>
              <a:cs typeface="Calibri"/>
            </a:endParaRPr>
          </a:p>
          <a:p>
            <a:pPr marL="12700" marR="6350" indent="241300" algn="just">
              <a:lnSpc>
                <a:spcPct val="100000"/>
              </a:lnSpc>
              <a:spcBef>
                <a:spcPts val="325"/>
              </a:spcBef>
            </a:pPr>
            <a:r>
              <a:rPr sz="1400" b="1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кульптура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обобщенный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образ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Родины.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Она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господствует </a:t>
            </a:r>
            <a:r>
              <a:rPr sz="1400" dirty="0">
                <a:latin typeface="Calibri"/>
                <a:cs typeface="Calibri"/>
              </a:rPr>
              <a:t>не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только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над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курганом,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над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городом,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видна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десятки </a:t>
            </a:r>
            <a:r>
              <a:rPr sz="1400" dirty="0">
                <a:latin typeface="Calibri"/>
                <a:cs typeface="Calibri"/>
              </a:rPr>
              <a:t>километров.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стремительном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порыве,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мечом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руке,</a:t>
            </a:r>
            <a:r>
              <a:rPr sz="1400" spc="-10" dirty="0">
                <a:latin typeface="Calibri"/>
                <a:cs typeface="Calibri"/>
              </a:rPr>
              <a:t> Родина- </a:t>
            </a:r>
            <a:r>
              <a:rPr sz="1400" dirty="0">
                <a:latin typeface="Calibri"/>
                <a:cs typeface="Calibri"/>
              </a:rPr>
              <a:t>Мать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призывает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своих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сыновей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дальнейшему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наступлению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окончательному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разгрому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врага.</a:t>
            </a:r>
            <a:endParaRPr sz="1400" dirty="0">
              <a:latin typeface="Calibri"/>
              <a:cs typeface="Calibri"/>
            </a:endParaRPr>
          </a:p>
          <a:p>
            <a:pPr marL="12700" marR="7620" indent="241300" algn="just">
              <a:lnSpc>
                <a:spcPct val="100000"/>
              </a:lnSpc>
              <a:spcBef>
                <a:spcPts val="340"/>
              </a:spcBef>
            </a:pPr>
            <a:r>
              <a:rPr sz="1400" b="1" dirty="0">
                <a:latin typeface="Calibri"/>
                <a:cs typeface="Calibri"/>
              </a:rPr>
              <a:t>А</a:t>
            </a:r>
            <a:r>
              <a:rPr sz="1400" dirty="0">
                <a:latin typeface="Calibri"/>
                <a:cs typeface="Calibri"/>
              </a:rPr>
              <a:t>втор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памятника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скульптор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Евгений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Викторович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Вучетич. </a:t>
            </a:r>
            <a:r>
              <a:rPr sz="1400" dirty="0">
                <a:latin typeface="Calibri"/>
                <a:cs typeface="Calibri"/>
              </a:rPr>
              <a:t>Статуя</a:t>
            </a:r>
            <a:r>
              <a:rPr sz="1400" spc="155" dirty="0">
                <a:latin typeface="Calibri"/>
                <a:cs typeface="Calibri"/>
              </a:rPr>
              <a:t>  </a:t>
            </a:r>
            <a:r>
              <a:rPr sz="1400" spc="-20" dirty="0">
                <a:latin typeface="Calibri"/>
                <a:cs typeface="Calibri"/>
              </a:rPr>
              <a:t>«Родина-</a:t>
            </a:r>
            <a:r>
              <a:rPr sz="1400" dirty="0">
                <a:latin typeface="Calibri"/>
                <a:cs typeface="Calibri"/>
              </a:rPr>
              <a:t>Мать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зовёт!»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занимает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11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место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книге </a:t>
            </a:r>
            <a:r>
              <a:rPr sz="1400" dirty="0">
                <a:latin typeface="Calibri"/>
                <a:cs typeface="Calibri"/>
              </a:rPr>
              <a:t>рекордов</a:t>
            </a:r>
            <a:r>
              <a:rPr sz="1400" spc="2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Гиннеса</a:t>
            </a:r>
            <a:r>
              <a:rPr sz="1400" spc="2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как</a:t>
            </a:r>
            <a:r>
              <a:rPr sz="1400" spc="2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одна</a:t>
            </a:r>
            <a:r>
              <a:rPr sz="1400" spc="2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2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самых</a:t>
            </a:r>
            <a:r>
              <a:rPr sz="1400" spc="2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высоких</a:t>
            </a:r>
            <a:r>
              <a:rPr sz="1400" spc="27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статуй- </a:t>
            </a:r>
            <a:r>
              <a:rPr sz="1400" dirty="0">
                <a:latin typeface="Calibri"/>
                <a:cs typeface="Calibri"/>
              </a:rPr>
              <a:t>памятников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мира.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Ее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высота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85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метров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мечом,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общий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вес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- </a:t>
            </a:r>
            <a:r>
              <a:rPr sz="1400" dirty="0">
                <a:latin typeface="Calibri"/>
                <a:cs typeface="Calibri"/>
              </a:rPr>
              <a:t>более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тысяч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тонн.</a:t>
            </a:r>
            <a:endParaRPr sz="1400" dirty="0">
              <a:latin typeface="Calibri"/>
              <a:cs typeface="Calibri"/>
            </a:endParaRPr>
          </a:p>
          <a:p>
            <a:pPr marL="212725" algn="just">
              <a:lnSpc>
                <a:spcPct val="100000"/>
              </a:lnSpc>
              <a:spcBef>
                <a:spcPts val="345"/>
              </a:spcBef>
            </a:pPr>
            <a:r>
              <a:rPr sz="1400" spc="-20" dirty="0">
                <a:latin typeface="Calibri"/>
                <a:cs typeface="Calibri"/>
              </a:rPr>
              <a:t>«</a:t>
            </a:r>
            <a:r>
              <a:rPr sz="1400" b="1" spc="-20" dirty="0">
                <a:latin typeface="Calibri"/>
                <a:cs typeface="Calibri"/>
              </a:rPr>
              <a:t>Р</a:t>
            </a:r>
            <a:r>
              <a:rPr sz="1400" spc="-20" dirty="0">
                <a:latin typeface="Calibri"/>
                <a:cs typeface="Calibri"/>
              </a:rPr>
              <a:t>одина-</a:t>
            </a:r>
            <a:r>
              <a:rPr sz="1400" dirty="0">
                <a:latin typeface="Calibri"/>
                <a:cs typeface="Calibri"/>
              </a:rPr>
              <a:t>Мать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зовёт!»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является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второй</a:t>
            </a:r>
            <a:r>
              <a:rPr sz="1400" spc="1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частью</a:t>
            </a:r>
            <a:r>
              <a:rPr sz="1400" spc="15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триптиха</a:t>
            </a:r>
            <a:endParaRPr sz="14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«Меч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Победы»,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состоящего</a:t>
            </a:r>
            <a:r>
              <a:rPr sz="1400" spc="3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монументов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«Тыл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фронту»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1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Магнитогорске</a:t>
            </a:r>
            <a:r>
              <a:rPr sz="1400" spc="3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15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«Воин-</a:t>
            </a:r>
            <a:r>
              <a:rPr sz="1400" dirty="0">
                <a:latin typeface="Calibri"/>
                <a:cs typeface="Calibri"/>
              </a:rPr>
              <a:t>освободитель»</a:t>
            </a:r>
            <a:r>
              <a:rPr sz="1400" spc="3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15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берлинском </a:t>
            </a:r>
            <a:r>
              <a:rPr sz="1400" spc="-30" dirty="0">
                <a:latin typeface="Calibri"/>
                <a:cs typeface="Calibri"/>
              </a:rPr>
              <a:t>Трептов-</a:t>
            </a:r>
            <a:r>
              <a:rPr sz="1400" dirty="0">
                <a:latin typeface="Calibri"/>
                <a:cs typeface="Calibri"/>
              </a:rPr>
              <a:t>парке.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идеи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авторов</a:t>
            </a:r>
            <a:r>
              <a:rPr sz="1400" spc="1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меч,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выкованный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берегу </a:t>
            </a:r>
            <a:r>
              <a:rPr sz="1400" dirty="0">
                <a:latin typeface="Calibri"/>
                <a:cs typeface="Calibri"/>
              </a:rPr>
              <a:t>Урала,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поднимает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Родина-</a:t>
            </a:r>
            <a:r>
              <a:rPr sz="1400" dirty="0">
                <a:latin typeface="Calibri"/>
                <a:cs typeface="Calibri"/>
              </a:rPr>
              <a:t>Мать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Сталинграде,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опускает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его </a:t>
            </a:r>
            <a:r>
              <a:rPr sz="1400" dirty="0">
                <a:latin typeface="Calibri"/>
                <a:cs typeface="Calibri"/>
              </a:rPr>
              <a:t>уже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солдат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Берлине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после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Победы.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rcRect l="2500" t="11111" r="56667" b="10000"/>
          <a:stretch>
            <a:fillRect/>
          </a:stretch>
        </p:blipFill>
        <p:spPr>
          <a:xfrm>
            <a:off x="762000" y="685800"/>
            <a:ext cx="27432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762000" y="381000"/>
            <a:ext cx="8076565" cy="549973"/>
          </a:xfrm>
          <a:prstGeom prst="rect">
            <a:avLst/>
          </a:prstGeom>
        </p:spPr>
        <p:txBody>
          <a:bodyPr vert="horz" wrap="square" lIns="0" tIns="194436" rIns="0" bIns="0" rtlCol="0">
            <a:spAutoFit/>
          </a:bodyPr>
          <a:lstStyle/>
          <a:p>
            <a:pPr marL="4347210">
              <a:lnSpc>
                <a:spcPct val="100000"/>
              </a:lnSpc>
              <a:spcBef>
                <a:spcPts val="100"/>
              </a:spcBef>
            </a:pPr>
            <a:r>
              <a:rPr dirty="0"/>
              <a:t>ПАМЯТНИК</a:t>
            </a:r>
            <a:r>
              <a:rPr spc="-45" dirty="0"/>
              <a:t> </a:t>
            </a:r>
            <a:r>
              <a:rPr dirty="0"/>
              <a:t>«ТЫЛ</a:t>
            </a:r>
            <a:r>
              <a:rPr spc="-40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10" dirty="0"/>
              <a:t>ФРОНТУ»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3800" y="914400"/>
            <a:ext cx="4527550" cy="42292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715" indent="360680" algn="just">
              <a:lnSpc>
                <a:spcPct val="953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П</a:t>
            </a:r>
            <a:r>
              <a:rPr sz="1400" dirty="0">
                <a:latin typeface="Calibri"/>
                <a:cs typeface="Calibri"/>
              </a:rPr>
              <a:t>ятнадцатиметровый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памятник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расположен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10" dirty="0">
                <a:latin typeface="Calibri"/>
                <a:cs typeface="Calibri"/>
              </a:rPr>
              <a:t>холме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городе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Магнитогорске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представляет</a:t>
            </a:r>
            <a:r>
              <a:rPr sz="1400" spc="3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собой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двухфи- </a:t>
            </a:r>
            <a:r>
              <a:rPr sz="1400" dirty="0">
                <a:latin typeface="Calibri"/>
                <a:cs typeface="Calibri"/>
              </a:rPr>
              <a:t>гурную</a:t>
            </a:r>
            <a:r>
              <a:rPr sz="1400" spc="4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композицию</a:t>
            </a:r>
            <a:r>
              <a:rPr sz="1400" spc="4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рабочий</a:t>
            </a:r>
            <a:r>
              <a:rPr sz="1400" spc="4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передает</a:t>
            </a:r>
            <a:r>
              <a:rPr sz="1400" spc="48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солдату</a:t>
            </a:r>
            <a:r>
              <a:rPr sz="1400" spc="4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меч. </a:t>
            </a:r>
            <a:r>
              <a:rPr sz="1400" dirty="0">
                <a:latin typeface="Calibri"/>
                <a:cs typeface="Calibri"/>
              </a:rPr>
              <a:t>Рабочий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смотрит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сторону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металлургического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комбината,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воин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запад,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где </a:t>
            </a:r>
            <a:r>
              <a:rPr sz="1400" spc="-10" dirty="0">
                <a:latin typeface="Calibri"/>
                <a:cs typeface="Calibri"/>
              </a:rPr>
              <a:t>проходили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военные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действия.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Рядом </a:t>
            </a:r>
            <a:r>
              <a:rPr sz="1400" dirty="0">
                <a:latin typeface="Calibri"/>
                <a:cs typeface="Calibri"/>
              </a:rPr>
              <a:t>установлен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каменный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цветок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карельского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гранита</a:t>
            </a:r>
            <a:r>
              <a:rPr sz="1400" spc="40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с </a:t>
            </a:r>
            <a:r>
              <a:rPr sz="1400" dirty="0">
                <a:latin typeface="Calibri"/>
                <a:cs typeface="Calibri"/>
              </a:rPr>
              <a:t>Вечным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огнём.</a:t>
            </a:r>
            <a:endParaRPr sz="1400" dirty="0">
              <a:latin typeface="Calibri"/>
              <a:cs typeface="Calibri"/>
            </a:endParaRPr>
          </a:p>
          <a:p>
            <a:pPr marL="12700" marR="5080" indent="279400" algn="just">
              <a:lnSpc>
                <a:spcPct val="95300"/>
              </a:lnSpc>
              <a:spcBef>
                <a:spcPts val="320"/>
              </a:spcBef>
            </a:pPr>
            <a:r>
              <a:rPr sz="1400" dirty="0">
                <a:latin typeface="Calibri"/>
                <a:cs typeface="Calibri"/>
              </a:rPr>
              <a:t>Магнитогорск</a:t>
            </a:r>
            <a:r>
              <a:rPr sz="1400" spc="4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выбран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для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установки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монумента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не </a:t>
            </a:r>
            <a:r>
              <a:rPr sz="1400" dirty="0">
                <a:latin typeface="Calibri"/>
                <a:cs typeface="Calibri"/>
              </a:rPr>
              <a:t>случайно.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Трудно</a:t>
            </a:r>
            <a:r>
              <a:rPr sz="1400" dirty="0">
                <a:latin typeface="Calibri"/>
                <a:cs typeface="Calibri"/>
              </a:rPr>
              <a:t> переоценить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трудовой подвиг </a:t>
            </a:r>
            <a:r>
              <a:rPr sz="1400" spc="-10" dirty="0">
                <a:latin typeface="Calibri"/>
                <a:cs typeface="Calibri"/>
              </a:rPr>
              <a:t>легендар- </a:t>
            </a:r>
            <a:r>
              <a:rPr sz="1400" dirty="0">
                <a:latin typeface="Calibri"/>
                <a:cs typeface="Calibri"/>
              </a:rPr>
              <a:t>ной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Магнитки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годы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Великой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Отечественной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войны.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Из </a:t>
            </a:r>
            <a:r>
              <a:rPr sz="1400" dirty="0">
                <a:latin typeface="Calibri"/>
                <a:cs typeface="Calibri"/>
              </a:rPr>
              <a:t>магнитогорской</a:t>
            </a:r>
            <a:r>
              <a:rPr sz="1400" spc="12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стали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был</a:t>
            </a:r>
            <a:r>
              <a:rPr sz="1400" spc="114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изготовлен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каждый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третий </a:t>
            </a:r>
            <a:r>
              <a:rPr sz="1400" dirty="0">
                <a:latin typeface="Calibri"/>
                <a:cs typeface="Calibri"/>
              </a:rPr>
              <a:t>снаряд,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каждый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второй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танк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был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"одет"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магнито- </a:t>
            </a:r>
            <a:r>
              <a:rPr sz="1400" dirty="0">
                <a:latin typeface="Calibri"/>
                <a:cs typeface="Calibri"/>
              </a:rPr>
              <a:t>горскую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броню.</a:t>
            </a:r>
            <a:r>
              <a:rPr sz="1400" spc="40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Героизм</a:t>
            </a:r>
            <a:r>
              <a:rPr sz="1400" spc="4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тылу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приравнен</a:t>
            </a:r>
            <a:r>
              <a:rPr sz="1400" spc="409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воинскому </a:t>
            </a:r>
            <a:r>
              <a:rPr sz="1400" dirty="0">
                <a:latin typeface="Calibri"/>
                <a:cs typeface="Calibri"/>
              </a:rPr>
              <a:t>подвигу:</a:t>
            </a:r>
            <a:r>
              <a:rPr sz="1400" spc="3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только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совместными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усилиями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тыла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фронта </a:t>
            </a:r>
            <a:r>
              <a:rPr sz="1400" dirty="0">
                <a:latin typeface="Calibri"/>
                <a:cs typeface="Calibri"/>
              </a:rPr>
              <a:t>была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одержана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величайшая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Победа.</a:t>
            </a:r>
            <a:endParaRPr sz="1400" dirty="0">
              <a:latin typeface="Calibri"/>
              <a:cs typeface="Calibri"/>
            </a:endParaRPr>
          </a:p>
          <a:p>
            <a:pPr marL="12700" marR="5715" indent="439420" algn="just">
              <a:lnSpc>
                <a:spcPct val="95300"/>
              </a:lnSpc>
              <a:spcBef>
                <a:spcPts val="340"/>
              </a:spcBef>
            </a:pPr>
            <a:r>
              <a:rPr sz="1400" dirty="0">
                <a:latin typeface="Calibri"/>
                <a:cs typeface="Calibri"/>
              </a:rPr>
              <a:t>«</a:t>
            </a:r>
            <a:r>
              <a:rPr sz="1400" b="1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ыл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фронту»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первый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монумент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триптиха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«Меч </a:t>
            </a:r>
            <a:r>
              <a:rPr sz="1400" dirty="0">
                <a:latin typeface="Calibri"/>
                <a:cs typeface="Calibri"/>
              </a:rPr>
              <a:t>Победы».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Идея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композиции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такова: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меч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как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символ </a:t>
            </a:r>
            <a:r>
              <a:rPr sz="1400" dirty="0">
                <a:latin typeface="Calibri"/>
                <a:cs typeface="Calibri"/>
              </a:rPr>
              <a:t>победы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над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врагом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был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выкован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тружениками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тыла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на </a:t>
            </a:r>
            <a:r>
              <a:rPr sz="1400" dirty="0">
                <a:latin typeface="Calibri"/>
                <a:cs typeface="Calibri"/>
              </a:rPr>
              <a:t>Урале,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поднят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2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защиту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Родины</a:t>
            </a:r>
            <a:r>
              <a:rPr sz="1400" spc="12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берегу</a:t>
            </a:r>
            <a:r>
              <a:rPr sz="1400" spc="125" dirty="0">
                <a:latin typeface="Calibri"/>
                <a:cs typeface="Calibri"/>
              </a:rPr>
              <a:t>  </a:t>
            </a:r>
            <a:r>
              <a:rPr sz="1400" dirty="0" err="1">
                <a:latin typeface="Calibri"/>
                <a:cs typeface="Calibri"/>
              </a:rPr>
              <a:t>Волге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spc="-50" dirty="0" smtClean="0">
                <a:latin typeface="Calibri"/>
                <a:cs typeface="Calibri"/>
              </a:rPr>
              <a:t>и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победно</a:t>
            </a:r>
            <a:r>
              <a:rPr sz="1400" spc="-2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опущен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столице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Германии</a:t>
            </a:r>
            <a:r>
              <a:rPr sz="1400" spc="-10" dirty="0" smtClean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486400"/>
            <a:ext cx="80772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just">
              <a:lnSpc>
                <a:spcPct val="95300"/>
              </a:lnSpc>
              <a:spcBef>
                <a:spcPts val="725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дивительно,</a:t>
            </a:r>
            <a:r>
              <a:rPr lang="ru-RU" sz="1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16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6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хронологии</a:t>
            </a:r>
            <a:r>
              <a:rPr lang="ru-RU" sz="16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ru-RU" sz="1600" spc="2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выполнены</a:t>
            </a:r>
            <a:r>
              <a:rPr lang="ru-RU" sz="1600" spc="2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spc="2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обратной</a:t>
            </a:r>
            <a:r>
              <a:rPr lang="ru-RU" sz="1600" spc="2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последователь-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«Воин-освободитель»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был</a:t>
            </a:r>
            <a:r>
              <a:rPr lang="ru-RU" sz="16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</a:t>
            </a:r>
            <a:r>
              <a:rPr lang="ru-RU" sz="16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Берлине</a:t>
            </a:r>
            <a:r>
              <a:rPr lang="ru-RU" sz="1600" spc="18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spc="17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ru-RU" sz="1600" spc="17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1949</a:t>
            </a:r>
            <a:r>
              <a:rPr lang="ru-RU" sz="1600" spc="18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r>
              <a:rPr lang="ru-RU" sz="1600" spc="18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«Родину-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мать»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завершили</a:t>
            </a:r>
            <a:r>
              <a:rPr lang="ru-RU" sz="1600" spc="3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spc="2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1600" spc="3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1967,</a:t>
            </a:r>
            <a:r>
              <a:rPr lang="ru-RU" sz="1600" spc="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spc="3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35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spc="-35" dirty="0" err="1" smtClean="0">
                <a:latin typeface="Times New Roman" pitchFamily="18" charset="0"/>
                <a:cs typeface="Times New Roman" pitchFamily="18" charset="0"/>
              </a:rPr>
              <a:t>Тыл-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фронту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открыли</a:t>
            </a:r>
            <a:r>
              <a:rPr lang="ru-RU" sz="16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16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ru-RU" sz="16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1979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rcRect l="8333" t="3333" r="2500" b="48889"/>
          <a:stretch>
            <a:fillRect/>
          </a:stretch>
        </p:blipFill>
        <p:spPr>
          <a:xfrm>
            <a:off x="1447800" y="685800"/>
            <a:ext cx="59436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8076565" cy="549973"/>
          </a:xfrm>
          <a:prstGeom prst="rect">
            <a:avLst/>
          </a:prstGeom>
        </p:spPr>
        <p:txBody>
          <a:bodyPr vert="horz" wrap="square" lIns="0" tIns="232473" rIns="0" bIns="0" rtlCol="0">
            <a:spAutoFit/>
          </a:bodyPr>
          <a:lstStyle/>
          <a:p>
            <a:pPr marL="2908300" indent="-1109663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МУЗЕЙ-ЗАПОВЕДНИК</a:t>
            </a:r>
            <a:r>
              <a:rPr spc="5" dirty="0"/>
              <a:t> </a:t>
            </a:r>
            <a:r>
              <a:rPr spc="-20" dirty="0"/>
              <a:t>«ПРОХОРОВСКОЕ </a:t>
            </a:r>
            <a:r>
              <a:rPr spc="-10" dirty="0"/>
              <a:t>ПОЛЕ»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3048000"/>
            <a:ext cx="7848600" cy="3374642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7620" indent="320040" algn="just">
              <a:lnSpc>
                <a:spcPct val="953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Белгородской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области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окрестности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железнодорожной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станции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Прохоровка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июля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1943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году </a:t>
            </a:r>
            <a:r>
              <a:rPr sz="1400" dirty="0">
                <a:latin typeface="Calibri"/>
                <a:cs typeface="Calibri"/>
              </a:rPr>
              <a:t>произошло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самое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крупное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истории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танковое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сражение.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кровопролитной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битве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сошлись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более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1500 </a:t>
            </a:r>
            <a:r>
              <a:rPr sz="1400" dirty="0">
                <a:latin typeface="Calibri"/>
                <a:cs typeface="Calibri"/>
              </a:rPr>
              <a:t>танков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Красной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Армии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фашистских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захватчиков.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Этот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бой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переломил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ход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Курской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битвы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Второй </a:t>
            </a:r>
            <a:r>
              <a:rPr sz="1400" dirty="0">
                <a:latin typeface="Calibri"/>
                <a:cs typeface="Calibri"/>
              </a:rPr>
              <a:t>мировой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войны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целом.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память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«Прохоровском</a:t>
            </a:r>
            <a:r>
              <a:rPr sz="1400" spc="1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сражении»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был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создан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музей-заповедник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ts val="1600"/>
              </a:lnSpc>
            </a:pPr>
            <a:r>
              <a:rPr sz="1400" spc="-10" dirty="0">
                <a:latin typeface="Calibri"/>
                <a:cs typeface="Calibri"/>
              </a:rPr>
              <a:t>«Прохоровское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поле».</a:t>
            </a:r>
            <a:endParaRPr sz="1400" dirty="0">
              <a:latin typeface="Calibri"/>
              <a:cs typeface="Calibri"/>
            </a:endParaRPr>
          </a:p>
          <a:p>
            <a:pPr marL="12700" marR="5080" indent="279400" algn="just">
              <a:lnSpc>
                <a:spcPct val="95300"/>
              </a:lnSpc>
              <a:spcBef>
                <a:spcPts val="320"/>
              </a:spcBef>
            </a:pPr>
            <a:r>
              <a:rPr sz="1400" b="1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десь</a:t>
            </a:r>
            <a:r>
              <a:rPr sz="1400" spc="18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реконструирован</a:t>
            </a:r>
            <a:r>
              <a:rPr sz="1400" spc="18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наблюдательный</a:t>
            </a:r>
            <a:r>
              <a:rPr sz="1400" spc="18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пункт,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18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которого</a:t>
            </a:r>
            <a:r>
              <a:rPr sz="1400" spc="18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отдавал</a:t>
            </a:r>
            <a:r>
              <a:rPr sz="1400" spc="18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приказы</a:t>
            </a:r>
            <a:r>
              <a:rPr sz="1400" spc="18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генерал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Павел </a:t>
            </a:r>
            <a:r>
              <a:rPr sz="1400" dirty="0">
                <a:latin typeface="Calibri"/>
                <a:cs typeface="Calibri"/>
              </a:rPr>
              <a:t>Ротмистров,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командующий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5-</a:t>
            </a:r>
            <a:r>
              <a:rPr sz="1400" dirty="0">
                <a:latin typeface="Calibri"/>
                <a:cs typeface="Calibri"/>
              </a:rPr>
              <a:t>й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гвардейской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танковой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армией.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Памятный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знак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излучине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реки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Псёл </a:t>
            </a:r>
            <a:r>
              <a:rPr sz="1400" dirty="0">
                <a:latin typeface="Calibri"/>
                <a:cs typeface="Calibri"/>
              </a:rPr>
              <a:t>установлен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честь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подвига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старшего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лейтенанта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Павла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Шпетного.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Все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девять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человек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входивших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его </a:t>
            </a:r>
            <a:r>
              <a:rPr sz="1400" dirty="0">
                <a:latin typeface="Calibri"/>
                <a:cs typeface="Calibri"/>
              </a:rPr>
              <a:t>взвод,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погибли,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подбив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этом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семь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вражеских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танков.</a:t>
            </a:r>
            <a:endParaRPr sz="1400" dirty="0">
              <a:latin typeface="Calibri"/>
              <a:cs typeface="Calibri"/>
            </a:endParaRPr>
          </a:p>
          <a:p>
            <a:pPr marL="12700" marR="5080" indent="279400" algn="just">
              <a:lnSpc>
                <a:spcPct val="95300"/>
              </a:lnSpc>
              <a:spcBef>
                <a:spcPts val="340"/>
              </a:spcBef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2010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году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Прохоровке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был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открыт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музей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боевой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славы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"Третье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ратное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поле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России".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Главным </a:t>
            </a:r>
            <a:r>
              <a:rPr sz="1400" dirty="0">
                <a:latin typeface="Calibri"/>
                <a:cs typeface="Calibri"/>
              </a:rPr>
              <a:t>памятником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мемориала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является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59-</a:t>
            </a:r>
            <a:r>
              <a:rPr sz="1400" dirty="0">
                <a:latin typeface="Calibri"/>
                <a:cs typeface="Calibri"/>
              </a:rPr>
              <a:t>метровая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Звонница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колоколом,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который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бьет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трижды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час, </a:t>
            </a:r>
            <a:r>
              <a:rPr sz="1400" dirty="0">
                <a:latin typeface="Calibri"/>
                <a:cs typeface="Calibri"/>
              </a:rPr>
              <a:t>напоминая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исторической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роли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трех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ратных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полей: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Куликовского,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Бородинского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Прохоровского.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А </a:t>
            </a:r>
            <a:r>
              <a:rPr sz="1400" dirty="0">
                <a:latin typeface="Calibri"/>
                <a:cs typeface="Calibri"/>
              </a:rPr>
              <a:t>архитектурной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доминантой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комплекса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является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храм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имя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святых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первоверховных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апостолов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Петра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dirty="0">
                <a:latin typeface="Calibri"/>
                <a:cs typeface="Calibri"/>
              </a:rPr>
              <a:t>Павла,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стенах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которого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нанесены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имена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7382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воинов,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погибших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этих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кровопролитных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боях.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7859" y="332041"/>
            <a:ext cx="8076565" cy="463652"/>
          </a:xfrm>
          <a:prstGeom prst="rect">
            <a:avLst/>
          </a:prstGeom>
        </p:spPr>
        <p:txBody>
          <a:bodyPr vert="horz" wrap="square" lIns="0" tIns="154368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                          </a:t>
            </a:r>
            <a:r>
              <a:rPr dirty="0" smtClean="0"/>
              <a:t>МОГИЛА</a:t>
            </a:r>
            <a:r>
              <a:rPr spc="-25" dirty="0" smtClean="0"/>
              <a:t> </a:t>
            </a:r>
            <a:r>
              <a:rPr spc="-10" dirty="0"/>
              <a:t>НЕИЗВЕСТНОГО</a:t>
            </a:r>
            <a:r>
              <a:rPr spc="-20" dirty="0"/>
              <a:t> </a:t>
            </a:r>
            <a:r>
              <a:rPr spc="-50" dirty="0"/>
              <a:t>СОЛДАТА</a:t>
            </a:r>
            <a:r>
              <a:rPr spc="-20" dirty="0"/>
              <a:t> </a:t>
            </a:r>
            <a:r>
              <a:rPr dirty="0"/>
              <a:t>В</a:t>
            </a:r>
            <a:r>
              <a:rPr spc="-35" dirty="0"/>
              <a:t> </a:t>
            </a:r>
            <a:r>
              <a:rPr spc="-10" dirty="0"/>
              <a:t>МОСКВЕ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762000"/>
            <a:ext cx="7848600" cy="2077492"/>
          </a:xfrm>
          <a:prstGeom prst="rect">
            <a:avLst/>
          </a:prstGeom>
        </p:spPr>
        <p:txBody>
          <a:bodyPr vert="horz" wrap="square" lIns="0" tIns="38100" rIns="0" bIns="0" rtlCol="0" anchor="ctr">
            <a:spAutoFit/>
          </a:bodyPr>
          <a:lstStyle/>
          <a:p>
            <a:pPr marL="12700" marR="5080" indent="360680" algn="just">
              <a:lnSpc>
                <a:spcPts val="1500"/>
              </a:lnSpc>
              <a:spcBef>
                <a:spcPts val="300"/>
              </a:spcBef>
            </a:pPr>
            <a:r>
              <a:rPr sz="1400" b="1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емориал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открыт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мае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1967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года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после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захоронения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Кремлевской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стены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праха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неизвестного </a:t>
            </a:r>
            <a:r>
              <a:rPr sz="1400" dirty="0">
                <a:latin typeface="Calibri"/>
                <a:cs typeface="Calibri"/>
              </a:rPr>
              <a:t>солдата,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погибшего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битве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за</a:t>
            </a:r>
            <a:r>
              <a:rPr sz="1400" spc="114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Москву.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Останки</a:t>
            </a:r>
            <a:r>
              <a:rPr sz="1400" spc="114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были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перенесены</a:t>
            </a:r>
            <a:r>
              <a:rPr sz="1400" spc="12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братской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могилы</a:t>
            </a:r>
            <a:r>
              <a:rPr sz="1400" spc="114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14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41</a:t>
            </a:r>
            <a:r>
              <a:rPr sz="1400" spc="114" dirty="0">
                <a:latin typeface="Calibri"/>
                <a:cs typeface="Calibri"/>
              </a:rPr>
              <a:t>  </a:t>
            </a:r>
            <a:r>
              <a:rPr sz="1400" spc="-25" dirty="0">
                <a:latin typeface="Calibri"/>
                <a:cs typeface="Calibri"/>
              </a:rPr>
              <a:t>км </a:t>
            </a:r>
            <a:r>
              <a:rPr sz="1400" spc="-10" dirty="0">
                <a:latin typeface="Calibri"/>
                <a:cs typeface="Calibri"/>
              </a:rPr>
              <a:t>Ленинградского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шоссе.</a:t>
            </a:r>
            <a:endParaRPr sz="1400" dirty="0">
              <a:latin typeface="Calibri"/>
              <a:cs typeface="Calibri"/>
            </a:endParaRPr>
          </a:p>
          <a:p>
            <a:pPr marL="12700" indent="-12700" algn="just">
              <a:lnSpc>
                <a:spcPts val="1590"/>
              </a:lnSpc>
              <a:spcBef>
                <a:spcPts val="120"/>
              </a:spcBef>
            </a:pPr>
            <a:r>
              <a:rPr sz="1400" b="1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кульптурная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композиция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была</a:t>
            </a:r>
            <a:r>
              <a:rPr sz="1400" spc="15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исполнена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советским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spc="-10" dirty="0" err="1">
                <a:latin typeface="Calibri"/>
                <a:cs typeface="Calibri"/>
              </a:rPr>
              <a:t>скульптором-</a:t>
            </a:r>
            <a:r>
              <a:rPr sz="1400" dirty="0" err="1">
                <a:latin typeface="Calibri"/>
                <a:cs typeface="Calibri"/>
              </a:rPr>
              <a:t>монументалистом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spc="-10" dirty="0" err="1" smtClean="0">
                <a:latin typeface="Calibri"/>
                <a:cs typeface="Calibri"/>
              </a:rPr>
              <a:t>Николаем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Томским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Памятник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состоит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надгробной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плиты,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покрытой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бронзовым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боевым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знаменем,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на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 err="1" smtClean="0">
                <a:latin typeface="Calibri"/>
                <a:cs typeface="Calibri"/>
              </a:rPr>
              <a:t>котором</a:t>
            </a:r>
            <a:r>
              <a:rPr lang="ru-RU" sz="1400" spc="-10" dirty="0" smtClean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лежат</a:t>
            </a:r>
            <a:r>
              <a:rPr sz="1400" spc="10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солдатская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каска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лавровая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ветвь.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центре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горит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Вечный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огонь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славы, </a:t>
            </a:r>
            <a:r>
              <a:rPr sz="1400" dirty="0">
                <a:latin typeface="Calibri"/>
                <a:cs typeface="Calibri"/>
              </a:rPr>
              <a:t>привезенный</a:t>
            </a:r>
            <a:r>
              <a:rPr sz="1400" spc="21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21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Марсова</a:t>
            </a:r>
            <a:r>
              <a:rPr sz="1400" spc="2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поля.</a:t>
            </a:r>
            <a:r>
              <a:rPr sz="1400" spc="2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Рядом</a:t>
            </a:r>
            <a:r>
              <a:rPr sz="1400" spc="2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расположена</a:t>
            </a:r>
            <a:r>
              <a:rPr sz="1400" spc="22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надпись</a:t>
            </a:r>
            <a:r>
              <a:rPr sz="1400" spc="2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"Имя</a:t>
            </a:r>
            <a:r>
              <a:rPr sz="1400" spc="215" dirty="0">
                <a:latin typeface="Calibri"/>
                <a:cs typeface="Calibri"/>
              </a:rPr>
              <a:t>  </a:t>
            </a:r>
            <a:r>
              <a:rPr sz="1400" spc="-20" dirty="0">
                <a:latin typeface="Calibri"/>
                <a:cs typeface="Calibri"/>
              </a:rPr>
              <a:t>твоё </a:t>
            </a:r>
            <a:r>
              <a:rPr sz="1400" dirty="0">
                <a:latin typeface="Calibri"/>
                <a:cs typeface="Calibri"/>
              </a:rPr>
              <a:t>неизвестно,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подвиг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твой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бессмертен".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Так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же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композиционной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составляющей </a:t>
            </a:r>
            <a:r>
              <a:rPr sz="1400" dirty="0">
                <a:latin typeface="Calibri"/>
                <a:cs typeface="Calibri"/>
              </a:rPr>
              <a:t>мемориала</a:t>
            </a:r>
            <a:r>
              <a:rPr sz="1400" spc="3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является</a:t>
            </a:r>
            <a:r>
              <a:rPr sz="1400" spc="31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гранитная</a:t>
            </a:r>
            <a:r>
              <a:rPr sz="1400" spc="3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аллея</a:t>
            </a:r>
            <a:r>
              <a:rPr sz="1400" spc="30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со</a:t>
            </a:r>
            <a:r>
              <a:rPr sz="1400" spc="3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специальными</a:t>
            </a:r>
            <a:r>
              <a:rPr sz="1400" spc="3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блоками,</a:t>
            </a:r>
            <a:r>
              <a:rPr sz="1400" spc="310" dirty="0">
                <a:latin typeface="Calibri"/>
                <a:cs typeface="Calibri"/>
              </a:rPr>
              <a:t>  </a:t>
            </a:r>
            <a:r>
              <a:rPr sz="1400" spc="-25" dirty="0">
                <a:latin typeface="Calibri"/>
                <a:cs typeface="Calibri"/>
              </a:rPr>
              <a:t>где </a:t>
            </a:r>
            <a:r>
              <a:rPr sz="1400" dirty="0">
                <a:latin typeface="Calibri"/>
                <a:cs typeface="Calibri"/>
              </a:rPr>
              <a:t>хранятся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капсулы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землей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городов-</a:t>
            </a:r>
            <a:r>
              <a:rPr sz="1400" spc="-10" dirty="0">
                <a:latin typeface="Calibri"/>
                <a:cs typeface="Calibri"/>
              </a:rPr>
              <a:t>героев.</a:t>
            </a:r>
            <a:endParaRPr sz="1400" dirty="0">
              <a:latin typeface="Calibri"/>
              <a:cs typeface="Calibri"/>
            </a:endParaRPr>
          </a:p>
          <a:p>
            <a:pPr marL="12700" marR="2741930" indent="-12700" algn="l">
              <a:lnSpc>
                <a:spcPts val="1500"/>
              </a:lnSpc>
              <a:spcBef>
                <a:spcPts val="240"/>
              </a:spcBef>
            </a:pPr>
            <a:endParaRPr sz="1400" dirty="0">
              <a:latin typeface="Calibri"/>
              <a:cs typeface="Calibri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43200"/>
            <a:ext cx="5105400" cy="33574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9600" y="2819400"/>
            <a:ext cx="4876800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741930" indent="-12700" algn="just">
              <a:lnSpc>
                <a:spcPts val="1500"/>
              </a:lnSpc>
              <a:spcBef>
                <a:spcPts val="240"/>
              </a:spcBef>
            </a:pPr>
            <a:r>
              <a:rPr lang="ru-RU" sz="1400" dirty="0">
                <a:latin typeface="Calibri"/>
                <a:cs typeface="Calibri"/>
              </a:rPr>
              <a:t>С 1997 года на Могиле Неизвестного Солдата военнослужащие Президентского полка каждый час сменяют друг друга, неся службу в почетном карауле поста №1. Спустя два года мемориальный комплекс получил официальный статус Общенационального мемориала</a:t>
            </a: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lang="ru-RU" sz="1400" dirty="0">
                <a:latin typeface="Calibri"/>
                <a:cs typeface="Calibri"/>
              </a:rPr>
              <a:t>воинской славы РФ.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3581400" y="762000"/>
            <a:ext cx="5043171" cy="567475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360680" algn="just">
              <a:lnSpc>
                <a:spcPct val="953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емориал</a:t>
            </a:r>
            <a:r>
              <a:rPr sz="1400" spc="325" dirty="0">
                <a:latin typeface="Calibri"/>
                <a:cs typeface="Calibri"/>
              </a:rPr>
              <a:t>   </a:t>
            </a:r>
            <a:r>
              <a:rPr sz="1400" b="1" dirty="0">
                <a:latin typeface="Calibri"/>
                <a:cs typeface="Calibri"/>
              </a:rPr>
              <a:t>«Защитникам</a:t>
            </a:r>
            <a:r>
              <a:rPr sz="1400" b="1" spc="165" dirty="0">
                <a:latin typeface="Calibri"/>
                <a:cs typeface="Calibri"/>
              </a:rPr>
              <a:t>  </a:t>
            </a:r>
            <a:r>
              <a:rPr sz="1400" b="1" dirty="0">
                <a:latin typeface="Calibri"/>
                <a:cs typeface="Calibri"/>
              </a:rPr>
              <a:t>советского</a:t>
            </a:r>
            <a:r>
              <a:rPr sz="1400" b="1" spc="160" dirty="0">
                <a:latin typeface="Calibri"/>
                <a:cs typeface="Calibri"/>
              </a:rPr>
              <a:t>  </a:t>
            </a:r>
            <a:r>
              <a:rPr sz="1400" b="1" dirty="0">
                <a:latin typeface="Calibri"/>
                <a:cs typeface="Calibri"/>
              </a:rPr>
              <a:t>Заполярья</a:t>
            </a:r>
            <a:r>
              <a:rPr sz="1400" b="1" spc="170" dirty="0">
                <a:latin typeface="Calibri"/>
                <a:cs typeface="Calibri"/>
              </a:rPr>
              <a:t> 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165" dirty="0">
                <a:latin typeface="Calibri"/>
                <a:cs typeface="Calibri"/>
              </a:rPr>
              <a:t>  </a:t>
            </a:r>
            <a:r>
              <a:rPr sz="1400" b="1" spc="-20" dirty="0">
                <a:latin typeface="Calibri"/>
                <a:cs typeface="Calibri"/>
              </a:rPr>
              <a:t>годы </a:t>
            </a:r>
            <a:r>
              <a:rPr sz="1400" b="1" dirty="0">
                <a:latin typeface="Calibri"/>
                <a:cs typeface="Calibri"/>
              </a:rPr>
              <a:t>Великой Отечественной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Войны </a:t>
            </a:r>
            <a:r>
              <a:rPr sz="1400" b="1" spc="-10" dirty="0">
                <a:latin typeface="Calibri"/>
                <a:cs typeface="Calibri"/>
              </a:rPr>
              <a:t>1941-</a:t>
            </a:r>
            <a:r>
              <a:rPr sz="1400" b="1" dirty="0">
                <a:latin typeface="Calibri"/>
                <a:cs typeface="Calibri"/>
              </a:rPr>
              <a:t>1945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гг.» </a:t>
            </a:r>
            <a:r>
              <a:rPr sz="1400" dirty="0">
                <a:latin typeface="Calibri"/>
                <a:cs typeface="Calibri"/>
              </a:rPr>
              <a:t>Был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заложен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20" dirty="0">
                <a:latin typeface="Calibri"/>
                <a:cs typeface="Calibri"/>
              </a:rPr>
              <a:t>1969 </a:t>
            </a:r>
            <a:r>
              <a:rPr sz="1400" dirty="0">
                <a:latin typeface="Calibri"/>
                <a:cs typeface="Calibri"/>
              </a:rPr>
              <a:t>году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сопке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Зеленый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Мыс,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где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располагались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зенитные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батареи, </a:t>
            </a:r>
            <a:r>
              <a:rPr sz="1400" dirty="0">
                <a:latin typeface="Calibri"/>
                <a:cs typeface="Calibri"/>
              </a:rPr>
              <a:t>оборонявшие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город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воздушных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налетов.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Мурманская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область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- </a:t>
            </a:r>
            <a:r>
              <a:rPr sz="1400" dirty="0">
                <a:latin typeface="Calibri"/>
                <a:cs typeface="Calibri"/>
              </a:rPr>
              <a:t>единственный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регион,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где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враг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прошел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более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чем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30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км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от </a:t>
            </a:r>
            <a:r>
              <a:rPr sz="1400" dirty="0">
                <a:latin typeface="Calibri"/>
                <a:cs typeface="Calibri"/>
              </a:rPr>
              <a:t>государственной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границы.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самые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ожесточенные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бои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шли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на </a:t>
            </a:r>
            <a:r>
              <a:rPr sz="1400" dirty="0">
                <a:latin typeface="Calibri"/>
                <a:cs typeface="Calibri"/>
              </a:rPr>
              <a:t>правом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берегу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реки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Западная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Лица</a:t>
            </a:r>
            <a:r>
              <a:rPr sz="1400" spc="3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«Долине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смерти»,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позже </a:t>
            </a:r>
            <a:r>
              <a:rPr sz="1400" dirty="0">
                <a:latin typeface="Calibri"/>
                <a:cs typeface="Calibri"/>
              </a:rPr>
              <a:t>переименованной</a:t>
            </a:r>
            <a:r>
              <a:rPr sz="1400" spc="4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«Долину</a:t>
            </a:r>
            <a:r>
              <a:rPr sz="1400" spc="4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Славы».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До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сих</a:t>
            </a:r>
            <a:r>
              <a:rPr sz="1400" spc="4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пор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нет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точных </a:t>
            </a:r>
            <a:r>
              <a:rPr sz="1400" dirty="0">
                <a:latin typeface="Calibri"/>
                <a:cs typeface="Calibri"/>
              </a:rPr>
              <a:t>данных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количестве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погибших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защите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региона.</a:t>
            </a:r>
            <a:endParaRPr sz="1400" dirty="0">
              <a:latin typeface="Calibri"/>
              <a:cs typeface="Calibri"/>
            </a:endParaRPr>
          </a:p>
          <a:p>
            <a:pPr marL="12700" marR="5080" indent="360680" algn="just">
              <a:lnSpc>
                <a:spcPct val="95300"/>
              </a:lnSpc>
              <a:spcBef>
                <a:spcPts val="320"/>
              </a:spcBef>
            </a:pPr>
            <a:r>
              <a:rPr sz="1400" b="1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сновной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мемориале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является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фигура</a:t>
            </a:r>
            <a:r>
              <a:rPr sz="1400" spc="4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солдата</a:t>
            </a:r>
            <a:r>
              <a:rPr sz="1400" spc="4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плащ- </a:t>
            </a:r>
            <a:r>
              <a:rPr sz="1400" dirty="0">
                <a:latin typeface="Calibri"/>
                <a:cs typeface="Calibri"/>
              </a:rPr>
              <a:t>палатке,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автоматом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плечом.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Высота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монумента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42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метра,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вес </a:t>
            </a:r>
            <a:r>
              <a:rPr sz="1400" dirty="0">
                <a:latin typeface="Calibri"/>
                <a:cs typeface="Calibri"/>
              </a:rPr>
              <a:t>полой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внутри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скульптуры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более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тысяч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тонн.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Статуя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«Алёши» </a:t>
            </a:r>
            <a:r>
              <a:rPr sz="1400" dirty="0">
                <a:latin typeface="Calibri"/>
                <a:cs typeface="Calibri"/>
              </a:rPr>
              <a:t>уступает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высоте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России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лишь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волгоградской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статуе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«Родина- </a:t>
            </a:r>
            <a:r>
              <a:rPr sz="1400" dirty="0">
                <a:latin typeface="Calibri"/>
                <a:cs typeface="Calibri"/>
              </a:rPr>
              <a:t>мать».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Памятник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относится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одним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высочайших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России.</a:t>
            </a:r>
            <a:endParaRPr sz="1400" dirty="0">
              <a:latin typeface="Calibri"/>
              <a:cs typeface="Calibri"/>
            </a:endParaRPr>
          </a:p>
          <a:p>
            <a:pPr marL="12700" marR="5080" indent="398780" algn="just">
              <a:lnSpc>
                <a:spcPct val="95300"/>
              </a:lnSpc>
              <a:spcBef>
                <a:spcPts val="340"/>
              </a:spcBef>
            </a:pPr>
            <a:r>
              <a:rPr sz="1400" b="1" spc="-1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згляд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воина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устремлен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запад,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сторону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«Долины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Славы», </a:t>
            </a:r>
            <a:r>
              <a:rPr sz="1400" dirty="0">
                <a:latin typeface="Calibri"/>
                <a:cs typeface="Calibri"/>
              </a:rPr>
              <a:t>где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время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Великой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Отечественной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войны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проходили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наиболее </a:t>
            </a:r>
            <a:r>
              <a:rPr sz="1400" dirty="0">
                <a:latin typeface="Calibri"/>
                <a:cs typeface="Calibri"/>
              </a:rPr>
              <a:t>ожесточённые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бои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подступах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Мурманску.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Перед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монументом </a:t>
            </a:r>
            <a:r>
              <a:rPr sz="1400" dirty="0">
                <a:latin typeface="Calibri"/>
                <a:cs typeface="Calibri"/>
              </a:rPr>
              <a:t>располагается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подиум</a:t>
            </a:r>
            <a:r>
              <a:rPr sz="1400" spc="1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«Вечный</a:t>
            </a:r>
            <a:r>
              <a:rPr sz="1400" spc="15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огонь».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Чуть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выше,</a:t>
            </a:r>
            <a:r>
              <a:rPr sz="1400" spc="1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рядом</a:t>
            </a:r>
            <a:r>
              <a:rPr sz="1400" spc="155" dirty="0">
                <a:latin typeface="Calibri"/>
                <a:cs typeface="Calibri"/>
              </a:rPr>
              <a:t>  </a:t>
            </a:r>
            <a:r>
              <a:rPr sz="1400" spc="-50" dirty="0">
                <a:latin typeface="Calibri"/>
                <a:cs typeface="Calibri"/>
              </a:rPr>
              <a:t>с </a:t>
            </a:r>
            <a:r>
              <a:rPr sz="1400" dirty="0">
                <a:latin typeface="Calibri"/>
                <a:cs typeface="Calibri"/>
              </a:rPr>
              <a:t>фигурой</a:t>
            </a:r>
            <a:r>
              <a:rPr sz="1400" spc="4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солдата</a:t>
            </a:r>
            <a:r>
              <a:rPr sz="1400" spc="4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покатая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трёхгранная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пирамида.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замыслу </a:t>
            </a:r>
            <a:r>
              <a:rPr sz="1400" dirty="0">
                <a:latin typeface="Calibri"/>
                <a:cs typeface="Calibri"/>
              </a:rPr>
              <a:t>авторов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это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приспущенное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знак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скорби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павшим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воинам </a:t>
            </a:r>
            <a:r>
              <a:rPr sz="1400" dirty="0">
                <a:latin typeface="Calibri"/>
                <a:cs typeface="Calibri"/>
              </a:rPr>
              <a:t>боевое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знамя.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подножия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памятника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замурованы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две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капсулы. </a:t>
            </a:r>
            <a:r>
              <a:rPr sz="1400" dirty="0">
                <a:latin typeface="Calibri"/>
                <a:cs typeface="Calibri"/>
              </a:rPr>
              <a:t>Одна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морской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водой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места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героической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гибели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легендарного корабля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«Туман»,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другая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землёй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«Долины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60"/>
              </a:spcBef>
            </a:pPr>
            <a:r>
              <a:rPr sz="1400" dirty="0">
                <a:latin typeface="Calibri"/>
                <a:cs typeface="Calibri"/>
              </a:rPr>
              <a:t>Славы»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района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боёв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рубеже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Верман.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7391400" cy="438902"/>
          </a:xfrm>
          <a:prstGeom prst="rect">
            <a:avLst/>
          </a:prstGeom>
        </p:spPr>
        <p:txBody>
          <a:bodyPr vert="horz" wrap="square" lIns="0" tIns="160337" rIns="0" bIns="0" rtlCol="0">
            <a:spAutoFit/>
          </a:bodyPr>
          <a:lstStyle/>
          <a:p>
            <a:pPr marL="3762375" indent="-3492500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ПАМЯТНИК</a:t>
            </a:r>
            <a:r>
              <a:rPr sz="1800" spc="-45" dirty="0"/>
              <a:t> </a:t>
            </a:r>
            <a:r>
              <a:rPr sz="1800" dirty="0"/>
              <a:t>«АЛЁША»</a:t>
            </a:r>
            <a:r>
              <a:rPr sz="1800" spc="-70" dirty="0"/>
              <a:t> </a:t>
            </a:r>
            <a:r>
              <a:rPr sz="1800" dirty="0"/>
              <a:t>В</a:t>
            </a:r>
            <a:r>
              <a:rPr sz="1800" spc="-40" dirty="0"/>
              <a:t> </a:t>
            </a:r>
            <a:r>
              <a:rPr sz="1800" spc="-10" dirty="0"/>
              <a:t>МУРМАНСКЕ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2993744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609600" y="1066800"/>
            <a:ext cx="3733800" cy="195309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320040" algn="just">
              <a:lnSpc>
                <a:spcPct val="89300"/>
              </a:lnSpc>
              <a:spcBef>
                <a:spcPts val="280"/>
              </a:spcBef>
            </a:pPr>
            <a:r>
              <a:rPr sz="1400" b="1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оздание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Поклонной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горе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памятного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комплекса </a:t>
            </a:r>
            <a:r>
              <a:rPr sz="1400" dirty="0">
                <a:latin typeface="Calibri"/>
                <a:cs typeface="Calibri"/>
              </a:rPr>
              <a:t>было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запланировано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еще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середине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40-</a:t>
            </a:r>
            <a:r>
              <a:rPr sz="1400" dirty="0">
                <a:latin typeface="Calibri"/>
                <a:cs typeface="Calibri"/>
              </a:rPr>
              <a:t>х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годов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XX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века. </a:t>
            </a:r>
            <a:r>
              <a:rPr sz="1400" dirty="0">
                <a:latin typeface="Calibri"/>
                <a:cs typeface="Calibri"/>
              </a:rPr>
              <a:t>Но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послевоенные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годы</a:t>
            </a:r>
            <a:r>
              <a:rPr sz="1400" spc="4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все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силы</a:t>
            </a:r>
            <a:r>
              <a:rPr sz="1400" spc="4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государства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были </a:t>
            </a:r>
            <a:r>
              <a:rPr sz="1400" dirty="0">
                <a:latin typeface="Calibri"/>
                <a:cs typeface="Calibri"/>
              </a:rPr>
              <a:t>брошены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восстановление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экономики,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поэтому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строи- </a:t>
            </a:r>
            <a:r>
              <a:rPr sz="1400" dirty="0">
                <a:latin typeface="Calibri"/>
                <a:cs typeface="Calibri"/>
              </a:rPr>
              <a:t>тельство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долгое</a:t>
            </a:r>
            <a:r>
              <a:rPr sz="1400" spc="16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время</a:t>
            </a:r>
            <a:r>
              <a:rPr sz="1400" spc="16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откладывалось.</a:t>
            </a:r>
            <a:r>
              <a:rPr sz="1400" spc="17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Официальное </a:t>
            </a:r>
            <a:r>
              <a:rPr sz="1400" dirty="0">
                <a:latin typeface="Calibri"/>
                <a:cs typeface="Calibri"/>
              </a:rPr>
              <a:t>открытие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Парка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Победы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состоялось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мая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1995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году,</a:t>
            </a:r>
            <a:r>
              <a:rPr sz="1400" spc="175" dirty="0">
                <a:latin typeface="Calibri"/>
                <a:cs typeface="Calibri"/>
              </a:rPr>
              <a:t>  </a:t>
            </a:r>
            <a:r>
              <a:rPr sz="1400" spc="-5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50-</a:t>
            </a:r>
            <a:r>
              <a:rPr sz="1400" dirty="0">
                <a:latin typeface="Calibri"/>
                <a:cs typeface="Calibri"/>
              </a:rPr>
              <a:t>десятую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годовщину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Победы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советского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народа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 err="1" smtClean="0">
                <a:latin typeface="Calibri"/>
                <a:cs typeface="Calibri"/>
              </a:rPr>
              <a:t>Вели</a:t>
            </a:r>
            <a:r>
              <a:rPr sz="1400" dirty="0" err="1" smtClean="0">
                <a:latin typeface="Calibri"/>
                <a:cs typeface="Calibri"/>
              </a:rPr>
              <a:t>кой</a:t>
            </a:r>
            <a:r>
              <a:rPr sz="1400" spc="-6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Отечественной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войне</a:t>
            </a:r>
            <a:r>
              <a:rPr sz="1400" spc="-10" dirty="0" smtClean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5400" y="381000"/>
            <a:ext cx="67036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ПАРК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ПОБЕДЫ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5" dirty="0" smtClean="0">
                <a:latin typeface="Calibri"/>
                <a:cs typeface="Calibri"/>
              </a:rPr>
              <a:t>НА</a:t>
            </a:r>
            <a:r>
              <a:rPr sz="2000" b="1" dirty="0" smtClean="0">
                <a:latin typeface="Calibri"/>
                <a:cs typeface="Calibri"/>
              </a:rPr>
              <a:t>ПОКЛОННОЙ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ГОРЕ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МОСКВЕ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85800"/>
            <a:ext cx="4191000" cy="335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320040" algn="just">
              <a:lnSpc>
                <a:spcPct val="89300"/>
              </a:lnSpc>
              <a:spcBef>
                <a:spcPts val="320"/>
              </a:spcBef>
            </a:pPr>
            <a:r>
              <a:rPr lang="ru-RU" sz="1400" b="1" dirty="0" smtClean="0">
                <a:latin typeface="Calibri"/>
                <a:cs typeface="Calibri"/>
              </a:rPr>
              <a:t>Ц</a:t>
            </a:r>
            <a:r>
              <a:rPr lang="ru-RU" sz="1400" dirty="0" smtClean="0">
                <a:latin typeface="Calibri"/>
                <a:cs typeface="Calibri"/>
              </a:rPr>
              <a:t>ентр</a:t>
            </a:r>
            <a:r>
              <a:rPr lang="ru-RU" sz="1400" spc="409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парка</a:t>
            </a:r>
            <a:r>
              <a:rPr lang="ru-RU" sz="1400" spc="409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-</a:t>
            </a:r>
            <a:r>
              <a:rPr lang="ru-RU" sz="1400" spc="40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Площадь</a:t>
            </a:r>
            <a:r>
              <a:rPr lang="ru-RU" sz="1400" spc="41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Победителей,</a:t>
            </a:r>
            <a:r>
              <a:rPr lang="ru-RU" sz="1400" spc="409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на</a:t>
            </a:r>
            <a:r>
              <a:rPr lang="ru-RU" sz="1400" spc="415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которой </a:t>
            </a:r>
            <a:r>
              <a:rPr lang="ru-RU" sz="1400" dirty="0" smtClean="0">
                <a:latin typeface="Calibri"/>
                <a:cs typeface="Calibri"/>
              </a:rPr>
              <a:t>установлен</a:t>
            </a:r>
            <a:r>
              <a:rPr lang="ru-RU" sz="1400" spc="23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«Монумент</a:t>
            </a:r>
            <a:r>
              <a:rPr lang="ru-RU" sz="1400" spc="-2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Победы»</a:t>
            </a:r>
            <a:r>
              <a:rPr lang="ru-RU" sz="1400" spc="-3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-</a:t>
            </a:r>
            <a:r>
              <a:rPr lang="ru-RU" sz="1400" spc="-3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обелиск</a:t>
            </a:r>
            <a:r>
              <a:rPr lang="ru-RU" sz="1400" spc="-3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в</a:t>
            </a:r>
            <a:r>
              <a:rPr lang="ru-RU" sz="1400" spc="-3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виде</a:t>
            </a:r>
            <a:r>
              <a:rPr lang="ru-RU" sz="1400" spc="-15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штыка, </a:t>
            </a:r>
            <a:r>
              <a:rPr lang="ru-RU" sz="1400" dirty="0" smtClean="0">
                <a:latin typeface="Calibri"/>
                <a:cs typeface="Calibri"/>
              </a:rPr>
              <a:t>поднимающийся</a:t>
            </a:r>
            <a:r>
              <a:rPr lang="ru-RU" sz="1400" spc="34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на</a:t>
            </a:r>
            <a:r>
              <a:rPr lang="ru-RU" sz="1400" spc="35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141,8</a:t>
            </a:r>
            <a:r>
              <a:rPr lang="ru-RU" sz="1400" spc="33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метров,</a:t>
            </a:r>
            <a:r>
              <a:rPr lang="ru-RU" sz="1400" spc="33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по</a:t>
            </a:r>
            <a:r>
              <a:rPr lang="ru-RU" sz="1400" spc="34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количеству</a:t>
            </a:r>
            <a:r>
              <a:rPr lang="ru-RU" sz="1400" spc="355" dirty="0" smtClean="0">
                <a:latin typeface="Calibri"/>
                <a:cs typeface="Calibri"/>
              </a:rPr>
              <a:t> </a:t>
            </a:r>
            <a:r>
              <a:rPr lang="ru-RU" sz="1400" spc="-20" dirty="0" smtClean="0">
                <a:latin typeface="Calibri"/>
                <a:cs typeface="Calibri"/>
              </a:rPr>
              <a:t>дней </a:t>
            </a:r>
            <a:r>
              <a:rPr lang="ru-RU" sz="1400" dirty="0" smtClean="0">
                <a:latin typeface="Calibri"/>
                <a:cs typeface="Calibri"/>
              </a:rPr>
              <a:t>войны</a:t>
            </a:r>
            <a:r>
              <a:rPr lang="ru-RU" sz="1400" spc="42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(1418).</a:t>
            </a:r>
            <a:r>
              <a:rPr lang="ru-RU" sz="1400" spc="42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От</a:t>
            </a:r>
            <a:r>
              <a:rPr lang="ru-RU" sz="1400" spc="41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начала</a:t>
            </a:r>
            <a:r>
              <a:rPr lang="ru-RU" sz="1400" spc="42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центральной</a:t>
            </a:r>
            <a:r>
              <a:rPr lang="ru-RU" sz="1400" spc="42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аллеи</a:t>
            </a:r>
            <a:r>
              <a:rPr lang="ru-RU" sz="1400" spc="420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располо</a:t>
            </a:r>
            <a:r>
              <a:rPr lang="ru-RU" sz="1400" dirty="0" smtClean="0">
                <a:latin typeface="Calibri"/>
                <a:cs typeface="Calibri"/>
              </a:rPr>
              <a:t>жены</a:t>
            </a:r>
            <a:r>
              <a:rPr lang="ru-RU" sz="1400" spc="-4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гранитные</a:t>
            </a:r>
            <a:r>
              <a:rPr lang="ru-RU" sz="1400" spc="-3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плиты,</a:t>
            </a:r>
            <a:r>
              <a:rPr lang="ru-RU" sz="1400" spc="-45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символизирующие</a:t>
            </a:r>
            <a:r>
              <a:rPr lang="ru-RU" sz="1400" spc="-25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годы</a:t>
            </a:r>
            <a:r>
              <a:rPr lang="ru-RU" sz="1400" spc="-3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войны.</a:t>
            </a:r>
            <a:r>
              <a:rPr lang="ru-RU" sz="1400" spc="-35" dirty="0" smtClean="0">
                <a:latin typeface="Calibri"/>
                <a:cs typeface="Calibri"/>
              </a:rPr>
              <a:t> </a:t>
            </a:r>
            <a:r>
              <a:rPr lang="ru-RU" sz="1400" spc="-50" dirty="0" smtClean="0">
                <a:latin typeface="Calibri"/>
                <a:cs typeface="Calibri"/>
              </a:rPr>
              <a:t>С </a:t>
            </a:r>
            <a:r>
              <a:rPr lang="ru-RU" sz="1400" dirty="0" smtClean="0">
                <a:latin typeface="Calibri"/>
                <a:cs typeface="Calibri"/>
              </a:rPr>
              <a:t>другой</a:t>
            </a:r>
            <a:r>
              <a:rPr lang="ru-RU" sz="1400" spc="38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стороны</a:t>
            </a:r>
            <a:r>
              <a:rPr lang="ru-RU" sz="1400" spc="39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возвышаются</a:t>
            </a:r>
            <a:r>
              <a:rPr lang="ru-RU" sz="1400" spc="39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15</a:t>
            </a:r>
            <a:r>
              <a:rPr lang="ru-RU" sz="1400" spc="37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бронзовых</a:t>
            </a:r>
            <a:r>
              <a:rPr lang="ru-RU" sz="1400" spc="380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памятных </a:t>
            </a:r>
            <a:r>
              <a:rPr lang="ru-RU" sz="1400" dirty="0" smtClean="0">
                <a:latin typeface="Calibri"/>
                <a:cs typeface="Calibri"/>
              </a:rPr>
              <a:t>стел</a:t>
            </a:r>
            <a:r>
              <a:rPr lang="ru-RU" sz="1400" spc="17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в</a:t>
            </a:r>
            <a:r>
              <a:rPr lang="ru-RU" sz="1400" spc="18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честь</a:t>
            </a:r>
            <a:r>
              <a:rPr lang="ru-RU" sz="1400" spc="17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10</a:t>
            </a:r>
            <a:r>
              <a:rPr lang="ru-RU" sz="1400" spc="18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фронтов</a:t>
            </a:r>
            <a:r>
              <a:rPr lang="ru-RU" sz="1400" spc="20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ВОВ,</a:t>
            </a:r>
            <a:r>
              <a:rPr lang="ru-RU" sz="1400" spc="18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трех</a:t>
            </a:r>
            <a:r>
              <a:rPr lang="ru-RU" sz="1400" spc="18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флотов:</a:t>
            </a:r>
            <a:r>
              <a:rPr lang="ru-RU" sz="1400" spc="185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Балтийского, </a:t>
            </a:r>
            <a:r>
              <a:rPr lang="ru-RU" sz="1400" dirty="0" smtClean="0">
                <a:latin typeface="Calibri"/>
                <a:cs typeface="Calibri"/>
              </a:rPr>
              <a:t>Северного</a:t>
            </a:r>
            <a:r>
              <a:rPr lang="ru-RU" sz="1400" spc="19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и</a:t>
            </a:r>
            <a:r>
              <a:rPr lang="ru-RU" sz="1400" spc="18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Черноморского,</a:t>
            </a:r>
            <a:r>
              <a:rPr lang="ru-RU" sz="1400" spc="16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а</a:t>
            </a:r>
            <a:r>
              <a:rPr lang="ru-RU" sz="1400" spc="18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также</a:t>
            </a:r>
            <a:r>
              <a:rPr lang="ru-RU" sz="1400" spc="19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партизан</a:t>
            </a:r>
            <a:r>
              <a:rPr lang="ru-RU" sz="1400" spc="16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и</a:t>
            </a:r>
            <a:r>
              <a:rPr lang="ru-RU" sz="1400" spc="195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труже</a:t>
            </a:r>
            <a:r>
              <a:rPr lang="ru-RU" sz="1400" dirty="0" smtClean="0">
                <a:latin typeface="Calibri"/>
                <a:cs typeface="Calibri"/>
              </a:rPr>
              <a:t>ников</a:t>
            </a:r>
            <a:r>
              <a:rPr lang="ru-RU" sz="1400" spc="1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тыла.</a:t>
            </a:r>
            <a:r>
              <a:rPr lang="ru-RU" sz="1400" spc="1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Стелы расположены</a:t>
            </a:r>
            <a:r>
              <a:rPr lang="ru-RU" sz="1400" spc="2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в</a:t>
            </a:r>
            <a:r>
              <a:rPr lang="ru-RU" sz="1400" spc="1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той</a:t>
            </a:r>
            <a:r>
              <a:rPr lang="ru-RU" sz="1400" spc="1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же</a:t>
            </a:r>
            <a:r>
              <a:rPr lang="ru-RU" sz="1400" spc="10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последователь</a:t>
            </a:r>
            <a:r>
              <a:rPr lang="ru-RU" sz="1400" dirty="0" smtClean="0">
                <a:latin typeface="Calibri"/>
                <a:cs typeface="Calibri"/>
              </a:rPr>
              <a:t>ности, в</a:t>
            </a:r>
            <a:r>
              <a:rPr lang="ru-RU" sz="1400" spc="1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которой</a:t>
            </a:r>
            <a:r>
              <a:rPr lang="ru-RU" sz="1400" spc="1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воинские</a:t>
            </a:r>
            <a:r>
              <a:rPr lang="ru-RU" sz="1400" spc="2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объединения</a:t>
            </a:r>
            <a:r>
              <a:rPr lang="ru-RU" sz="1400" spc="1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размещались</a:t>
            </a:r>
            <a:r>
              <a:rPr lang="ru-RU" sz="1400" spc="20" dirty="0" smtClean="0">
                <a:latin typeface="Calibri"/>
                <a:cs typeface="Calibri"/>
              </a:rPr>
              <a:t> </a:t>
            </a:r>
            <a:r>
              <a:rPr lang="ru-RU" sz="1400" spc="-25" dirty="0" smtClean="0">
                <a:latin typeface="Calibri"/>
                <a:cs typeface="Calibri"/>
              </a:rPr>
              <a:t>на </a:t>
            </a:r>
            <a:r>
              <a:rPr lang="ru-RU" sz="1400" dirty="0" smtClean="0">
                <a:latin typeface="Calibri"/>
                <a:cs typeface="Calibri"/>
              </a:rPr>
              <a:t>Параде</a:t>
            </a:r>
            <a:r>
              <a:rPr lang="ru-RU" sz="1400" spc="9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Победы</a:t>
            </a:r>
            <a:r>
              <a:rPr lang="ru-RU" sz="1400" spc="9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в</a:t>
            </a:r>
            <a:r>
              <a:rPr lang="ru-RU" sz="1400" spc="9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июне</a:t>
            </a:r>
            <a:r>
              <a:rPr lang="ru-RU" sz="1400" spc="9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1945</a:t>
            </a:r>
            <a:r>
              <a:rPr lang="ru-RU" sz="1400" spc="10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года.</a:t>
            </a:r>
            <a:r>
              <a:rPr lang="ru-RU" sz="1400" spc="9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Аллею</a:t>
            </a:r>
            <a:r>
              <a:rPr lang="ru-RU" sz="1400" spc="9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«Годы</a:t>
            </a:r>
            <a:r>
              <a:rPr lang="ru-RU" sz="1400" spc="90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войны» </a:t>
            </a:r>
            <a:r>
              <a:rPr lang="ru-RU" sz="1400" dirty="0" smtClean="0">
                <a:latin typeface="Calibri"/>
                <a:cs typeface="Calibri"/>
              </a:rPr>
              <a:t>украшает</a:t>
            </a:r>
            <a:r>
              <a:rPr lang="ru-RU" sz="1400" spc="16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одноименный</a:t>
            </a:r>
            <a:r>
              <a:rPr lang="ru-RU" sz="1400" spc="18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комплекс</a:t>
            </a:r>
            <a:r>
              <a:rPr lang="ru-RU" sz="1400" spc="17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фонтанов</a:t>
            </a:r>
            <a:r>
              <a:rPr lang="ru-RU" sz="1400" spc="160" dirty="0" smtClean="0">
                <a:latin typeface="Calibri"/>
                <a:cs typeface="Calibri"/>
              </a:rPr>
              <a:t>  </a:t>
            </a:r>
            <a:r>
              <a:rPr lang="ru-RU" sz="1400" dirty="0" smtClean="0">
                <a:latin typeface="Calibri"/>
                <a:cs typeface="Calibri"/>
              </a:rPr>
              <a:t>из</a:t>
            </a:r>
            <a:r>
              <a:rPr lang="ru-RU" sz="1400" spc="17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15</a:t>
            </a:r>
            <a:r>
              <a:rPr lang="ru-RU" sz="1400" spc="150" dirty="0" smtClean="0">
                <a:latin typeface="Calibri"/>
                <a:cs typeface="Calibri"/>
              </a:rPr>
              <a:t> </a:t>
            </a:r>
            <a:r>
              <a:rPr lang="ru-RU" sz="1400" spc="-20" dirty="0" smtClean="0">
                <a:latin typeface="Calibri"/>
                <a:cs typeface="Calibri"/>
              </a:rPr>
              <a:t>чаш, </a:t>
            </a:r>
            <a:r>
              <a:rPr lang="ru-RU" sz="1400" dirty="0" smtClean="0">
                <a:latin typeface="Calibri"/>
                <a:cs typeface="Calibri"/>
              </a:rPr>
              <a:t>из</a:t>
            </a:r>
            <a:r>
              <a:rPr lang="ru-RU" sz="1400" spc="35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каждой</a:t>
            </a:r>
            <a:r>
              <a:rPr lang="ru-RU" sz="1400" spc="35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бьет</a:t>
            </a:r>
            <a:r>
              <a:rPr lang="ru-RU" sz="1400" spc="34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по</a:t>
            </a:r>
            <a:r>
              <a:rPr lang="ru-RU" sz="1400" spc="34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15</a:t>
            </a:r>
            <a:r>
              <a:rPr lang="ru-RU" sz="1400" spc="340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струй,</a:t>
            </a:r>
            <a:r>
              <a:rPr lang="ru-RU" sz="1400" spc="34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образуя,</a:t>
            </a:r>
            <a:r>
              <a:rPr lang="ru-RU" sz="1400" spc="33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таким</a:t>
            </a:r>
            <a:r>
              <a:rPr lang="ru-RU" sz="1400" spc="350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образом, </a:t>
            </a:r>
            <a:r>
              <a:rPr lang="ru-RU" sz="1400" dirty="0" smtClean="0">
                <a:latin typeface="Calibri"/>
                <a:cs typeface="Calibri"/>
              </a:rPr>
              <a:t>число</a:t>
            </a:r>
            <a:r>
              <a:rPr lang="ru-RU" sz="1400" spc="-4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225</a:t>
            </a:r>
            <a:r>
              <a:rPr lang="ru-RU" sz="1400" spc="-1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-</a:t>
            </a:r>
            <a:r>
              <a:rPr lang="ru-RU" sz="1400" spc="-35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столько</a:t>
            </a:r>
            <a:r>
              <a:rPr lang="ru-RU" sz="1400" spc="-45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недель</a:t>
            </a:r>
            <a:r>
              <a:rPr lang="ru-RU" sz="1400" spc="-20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продолжалась</a:t>
            </a:r>
            <a:r>
              <a:rPr lang="ru-RU" sz="1400" spc="-30" dirty="0" smtClean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война.</a:t>
            </a:r>
            <a:endParaRPr lang="ru-RU" sz="1600" dirty="0">
              <a:latin typeface="Calibri"/>
              <a:cs typeface="Calibri"/>
            </a:endParaRP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80" y="3276600"/>
            <a:ext cx="3867451" cy="3019663"/>
          </a:xfrm>
          <a:prstGeom prst="rect">
            <a:avLst/>
          </a:prstGeom>
          <a:noFill/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19647" r="3729"/>
          <a:stretch>
            <a:fillRect/>
          </a:stretch>
        </p:blipFill>
        <p:spPr bwMode="auto">
          <a:xfrm>
            <a:off x="4800600" y="3962400"/>
            <a:ext cx="3581400" cy="230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0" y="381000"/>
            <a:ext cx="8076565" cy="549973"/>
          </a:xfrm>
          <a:prstGeom prst="rect">
            <a:avLst/>
          </a:prstGeom>
        </p:spPr>
        <p:txBody>
          <a:bodyPr vert="horz" wrap="square" lIns="0" tIns="15436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«МОНУМЕНТ</a:t>
            </a:r>
            <a:r>
              <a:rPr spc="-45" dirty="0"/>
              <a:t> </a:t>
            </a:r>
            <a:r>
              <a:rPr dirty="0"/>
              <a:t>ПОБЕДЫ»</a:t>
            </a:r>
            <a:r>
              <a:rPr spc="-50" dirty="0"/>
              <a:t> </a:t>
            </a:r>
            <a:r>
              <a:rPr dirty="0"/>
              <a:t>НА</a:t>
            </a:r>
            <a:r>
              <a:rPr spc="-35" dirty="0"/>
              <a:t> </a:t>
            </a:r>
            <a:r>
              <a:rPr dirty="0"/>
              <a:t>ПОКЛОННОЙ</a:t>
            </a:r>
            <a:r>
              <a:rPr spc="-40" dirty="0"/>
              <a:t> </a:t>
            </a:r>
            <a:r>
              <a:rPr spc="-20" dirty="0"/>
              <a:t>ГОРЕ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0" y="990600"/>
            <a:ext cx="4572000" cy="505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87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центре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«Площади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Победителей»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Парке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Победы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установ- </a:t>
            </a:r>
            <a:r>
              <a:rPr sz="1400" dirty="0">
                <a:latin typeface="Calibri"/>
                <a:cs typeface="Calibri"/>
              </a:rPr>
              <a:t>лен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«Монумент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Победы»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обелиск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виде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трёхгранного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штыка, </a:t>
            </a:r>
            <a:r>
              <a:rPr sz="1400" dirty="0">
                <a:latin typeface="Calibri"/>
                <a:cs typeface="Calibri"/>
              </a:rPr>
              <a:t>поднимающийся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141,8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метров,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потому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что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ровно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1418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дней </a:t>
            </a:r>
            <a:r>
              <a:rPr sz="1400" dirty="0">
                <a:latin typeface="Calibri"/>
                <a:cs typeface="Calibri"/>
              </a:rPr>
              <a:t>продолжалась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Великая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Отечественная</a:t>
            </a:r>
            <a:r>
              <a:rPr sz="1400" spc="45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война,</a:t>
            </a:r>
            <a:r>
              <a:rPr sz="1400" spc="4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4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каждый</a:t>
            </a:r>
            <a:r>
              <a:rPr sz="1400" spc="484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метр </a:t>
            </a:r>
            <a:r>
              <a:rPr sz="1400" dirty="0">
                <a:latin typeface="Calibri"/>
                <a:cs typeface="Calibri"/>
              </a:rPr>
              <a:t>монумента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напоминает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трагическом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тяжелейшем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времени. </a:t>
            </a:r>
            <a:r>
              <a:rPr sz="1400" dirty="0">
                <a:latin typeface="Calibri"/>
                <a:cs typeface="Calibri"/>
              </a:rPr>
              <a:t>Обелиск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весом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1000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тонн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изготовлена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особо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прочной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стали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3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облицована</a:t>
            </a:r>
            <a:r>
              <a:rPr sz="1400" spc="2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камнем,</a:t>
            </a:r>
            <a:r>
              <a:rPr sz="1400" spc="229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Большая</a:t>
            </a:r>
            <a:r>
              <a:rPr sz="1400" spc="23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часть</a:t>
            </a:r>
            <a:r>
              <a:rPr sz="1400" spc="23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монумента</a:t>
            </a:r>
            <a:r>
              <a:rPr sz="1400" spc="24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покрыта </a:t>
            </a:r>
            <a:r>
              <a:rPr sz="1400" dirty="0">
                <a:latin typeface="Calibri"/>
                <a:cs typeface="Calibri"/>
              </a:rPr>
              <a:t>бронзовыми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барельефами,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11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самыми</a:t>
            </a:r>
            <a:r>
              <a:rPr sz="1400" spc="13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важными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сражениями: Сталинградская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Курская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битвы,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 также </a:t>
            </a:r>
            <a:r>
              <a:rPr sz="1400" spc="-10" dirty="0">
                <a:latin typeface="Calibri"/>
                <a:cs typeface="Calibri"/>
              </a:rPr>
              <a:t>Белорусская </a:t>
            </a:r>
            <a:r>
              <a:rPr sz="1400" dirty="0">
                <a:latin typeface="Calibri"/>
                <a:cs typeface="Calibri"/>
              </a:rPr>
              <a:t>операция,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dirty="0">
                <a:latin typeface="Calibri"/>
                <a:cs typeface="Calibri"/>
              </a:rPr>
              <a:t>всеми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городами,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где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шли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ожесточенные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бои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вплоть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Берлина.</a:t>
            </a:r>
            <a:endParaRPr sz="1400" dirty="0">
              <a:latin typeface="Calibri"/>
              <a:cs typeface="Calibri"/>
            </a:endParaRPr>
          </a:p>
          <a:p>
            <a:pPr marL="12700" marR="436880" indent="398780" algn="just">
              <a:lnSpc>
                <a:spcPct val="100000"/>
              </a:lnSpc>
              <a:spcBef>
                <a:spcPts val="725"/>
              </a:spcBef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122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метрах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земли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обелиске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установлена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25- </a:t>
            </a:r>
            <a:r>
              <a:rPr sz="1400" dirty="0">
                <a:latin typeface="Calibri"/>
                <a:cs typeface="Calibri"/>
              </a:rPr>
              <a:t>тонная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бронзовая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статуя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Ники,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богини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Победы,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фигуры </a:t>
            </a:r>
            <a:r>
              <a:rPr sz="1400" dirty="0">
                <a:latin typeface="Calibri"/>
                <a:cs typeface="Calibri"/>
              </a:rPr>
              <a:t>ангелов,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славящих</a:t>
            </a:r>
            <a:r>
              <a:rPr sz="1400" spc="13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русское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оружие.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12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основания</a:t>
            </a:r>
            <a:r>
              <a:rPr sz="1400" spc="13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стелы </a:t>
            </a:r>
            <a:r>
              <a:rPr sz="1400" dirty="0">
                <a:latin typeface="Calibri"/>
                <a:cs typeface="Calibri"/>
              </a:rPr>
              <a:t>расположена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скульптура</a:t>
            </a:r>
            <a:r>
              <a:rPr sz="1400" spc="3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Георгия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Победоносца,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поражаю- </a:t>
            </a:r>
            <a:r>
              <a:rPr sz="1400" dirty="0">
                <a:latin typeface="Calibri"/>
                <a:cs typeface="Calibri"/>
              </a:rPr>
              <a:t>щего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копьем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змея,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который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олицетворяет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зло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агрессию. </a:t>
            </a:r>
            <a:r>
              <a:rPr sz="1400" dirty="0">
                <a:latin typeface="Calibri"/>
                <a:cs typeface="Calibri"/>
              </a:rPr>
              <a:t>Обе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скульптуры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были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выполнены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скульптором-</a:t>
            </a:r>
            <a:r>
              <a:rPr sz="1400" spc="-10" dirty="0">
                <a:latin typeface="Calibri"/>
                <a:cs typeface="Calibri"/>
              </a:rPr>
              <a:t>монумента- </a:t>
            </a:r>
            <a:r>
              <a:rPr sz="1400" dirty="0">
                <a:latin typeface="Calibri"/>
                <a:cs typeface="Calibri"/>
              </a:rPr>
              <a:t>листом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Зурабом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Церетели.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Обелиск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декорирован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вырази- </a:t>
            </a:r>
            <a:r>
              <a:rPr sz="1400" dirty="0">
                <a:latin typeface="Calibri"/>
                <a:cs typeface="Calibri"/>
              </a:rPr>
              <a:t>тельными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барельефами на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военную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тематику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названиями </a:t>
            </a:r>
            <a:r>
              <a:rPr sz="1400" spc="-20" dirty="0">
                <a:latin typeface="Calibri"/>
                <a:cs typeface="Calibri"/>
              </a:rPr>
              <a:t>городов-</a:t>
            </a:r>
            <a:r>
              <a:rPr sz="1400" dirty="0">
                <a:latin typeface="Calibri"/>
                <a:cs typeface="Calibri"/>
              </a:rPr>
              <a:t>героев,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выбитых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золотом.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2982595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2482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ПАМЯТНИК-АНСАМБЛЬ «ГЕРОЯМ СТАЛИНГРАДСКОЙ БИТВЫ»</vt:lpstr>
      <vt:lpstr>СКУЛЬПТУРА «РОДИНА-МАТЬ ЗОВЕТ!»</vt:lpstr>
      <vt:lpstr>ПАМЯТНИК «ТЫЛ - ФРОНТУ»</vt:lpstr>
      <vt:lpstr>МУЗЕЙ-ЗАПОВЕДНИК «ПРОХОРОВСКОЕ ПОЛЕ»</vt:lpstr>
      <vt:lpstr>                          МОГИЛА НЕИЗВЕСТНОГО СОЛДАТА В МОСКВЕ</vt:lpstr>
      <vt:lpstr>ПАМЯТНИК «АЛЁША» В МУРМАНСКЕ</vt:lpstr>
      <vt:lpstr>Слайд 8</vt:lpstr>
      <vt:lpstr>«МОНУМЕНТ ПОБЕДЫ» НА ПОКЛОННОЙ ГОРЕ</vt:lpstr>
      <vt:lpstr>МЕМОРИАЛ «ГЕРОЯМ-ПАНФИЛОВЦАМ» («Подвигу 28»)</vt:lpstr>
      <vt:lpstr>ПИСКАРЁВСКОЕ МЕМОРИАЛЬНОЕ КЛАДБИЩЕ</vt:lpstr>
      <vt:lpstr>РЖЕВСКИЙ МЕМОРИАЛ СОВЕТСКОМУ СОЛДАТУ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ok</cp:lastModifiedBy>
  <cp:revision>2</cp:revision>
  <dcterms:created xsi:type="dcterms:W3CDTF">2025-04-14T07:16:27Z</dcterms:created>
  <dcterms:modified xsi:type="dcterms:W3CDTF">2025-04-14T10:16:30Z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2025-04-14T00:00:00Z</vt:filetime>
  </property>
  <property fmtid="{D5CDD505-2E9C-101B-9397-08002B2CF9AE}" pid="5" name="Producer">
    <vt:lpwstr>Microsoft® PowerPoint® 2019</vt:lpwstr>
  </property>
</Properties>
</file>