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71" r:id="rId8"/>
    <p:sldId id="270" r:id="rId9"/>
    <p:sldId id="262" r:id="rId10"/>
    <p:sldId id="263" r:id="rId11"/>
    <p:sldId id="264" r:id="rId12"/>
    <p:sldId id="265" r:id="rId13"/>
    <p:sldId id="266" r:id="rId14"/>
    <p:sldId id="267" r:id="rId15"/>
    <p:sldId id="269"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1" d="100"/>
          <a:sy n="101" d="100"/>
        </p:scale>
        <p:origin x="-375" y="-18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169894735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107917515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559013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375481298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106901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26482427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232562099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207516313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21460906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69D727F-3977-483E-8888-20C9DF1699A3}" type="datetimeFigureOut">
              <a:rPr lang="ru-RU" smtClean="0"/>
              <a:t>28.04.2025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22471910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69D727F-3977-483E-8888-20C9DF1699A3}" type="datetimeFigureOut">
              <a:rPr lang="ru-RU" smtClean="0"/>
              <a:t>28.04.2025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28753920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69D727F-3977-483E-8888-20C9DF1699A3}" type="datetimeFigureOut">
              <a:rPr lang="ru-RU" smtClean="0"/>
              <a:t>28.04.2025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139286046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69D727F-3977-483E-8888-20C9DF1699A3}" type="datetimeFigureOut">
              <a:rPr lang="ru-RU" smtClean="0"/>
              <a:t>28.04.2025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137448150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D727F-3977-483E-8888-20C9DF1699A3}" type="datetimeFigureOut">
              <a:rPr lang="ru-RU" smtClean="0"/>
              <a:t>28.04.2025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314826812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9D727F-3977-483E-8888-20C9DF1699A3}" type="datetimeFigureOut">
              <a:rPr lang="ru-RU" smtClean="0"/>
              <a:t>28.04.2025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398685567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69D727F-3977-483E-8888-20C9DF1699A3}" type="datetimeFigureOut">
              <a:rPr lang="ru-RU" smtClean="0"/>
              <a:t>28.04.2025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81D8220-C770-4E79-B06A-77B728E9C982}" type="slidenum">
              <a:rPr lang="ru-RU" smtClean="0"/>
              <a:t>‹#›</a:t>
            </a:fld>
            <a:endParaRPr lang="ru-RU"/>
          </a:p>
        </p:txBody>
      </p:sp>
    </p:spTree>
    <p:extLst>
      <p:ext uri="{BB962C8B-B14F-4D97-AF65-F5344CB8AC3E}">
        <p14:creationId xmlns:p14="http://schemas.microsoft.com/office/powerpoint/2010/main" val="427429018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9D727F-3977-483E-8888-20C9DF1699A3}" type="datetimeFigureOut">
              <a:rPr lang="ru-RU" smtClean="0"/>
              <a:t>28.04.2025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81D8220-C770-4E79-B06A-77B728E9C982}" type="slidenum">
              <a:rPr lang="ru-RU" smtClean="0"/>
              <a:t>‹#›</a:t>
            </a:fld>
            <a:endParaRPr lang="ru-RU"/>
          </a:p>
        </p:txBody>
      </p:sp>
    </p:spTree>
    <p:extLst>
      <p:ext uri="{BB962C8B-B14F-4D97-AF65-F5344CB8AC3E}">
        <p14:creationId xmlns:p14="http://schemas.microsoft.com/office/powerpoint/2010/main" val="2365539809"/>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ransition spd="slow">
    <p:fad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68826" y="420888"/>
            <a:ext cx="8321407" cy="1163293"/>
          </a:xfrm>
        </p:spPr>
        <p:txBody>
          <a:bodyPr>
            <a:normAutofit fontScale="90000"/>
          </a:bodyPr>
          <a:lstStyle/>
          <a:p>
            <a:pPr algn="ctr"/>
            <a:r>
              <a:rPr lang="ru-RU" b="1" i="1" dirty="0" smtClean="0">
                <a:solidFill>
                  <a:schemeClr val="accent3">
                    <a:lumMod val="20000"/>
                    <a:lumOff val="80000"/>
                  </a:schemeClr>
                </a:solidFill>
                <a:latin typeface="Arial" panose="020B0604020202020204" pitchFamily="34" charset="0"/>
                <a:cs typeface="Arabic Typesetting" pitchFamily="66" charset="-78"/>
              </a:rPr>
              <a:t>Город-герой Москва</a:t>
            </a:r>
            <a:r>
              <a:rPr lang="ru-RU" b="1" i="1" dirty="0" smtClean="0">
                <a:solidFill>
                  <a:srgbClr val="FF0000"/>
                </a:solidFill>
                <a:latin typeface="Arial" panose="020B0604020202020204" pitchFamily="34" charset="0"/>
                <a:cs typeface="Arabic Typesetting" pitchFamily="66" charset="-78"/>
              </a:rPr>
              <a:t/>
            </a:r>
            <a:br>
              <a:rPr lang="ru-RU" b="1" i="1" dirty="0" smtClean="0">
                <a:solidFill>
                  <a:srgbClr val="FF0000"/>
                </a:solidFill>
                <a:latin typeface="Arial" panose="020B0604020202020204" pitchFamily="34" charset="0"/>
                <a:cs typeface="Arabic Typesetting" pitchFamily="66" charset="-78"/>
              </a:rPr>
            </a:br>
            <a:endParaRPr lang="ru-RU" b="1" i="1" dirty="0">
              <a:solidFill>
                <a:srgbClr val="FF0000"/>
              </a:solidFill>
              <a:latin typeface="Arial" panose="020B0604020202020204" pitchFamily="34" charset="0"/>
              <a:cs typeface="Arabic Typesetting" pitchFamily="66" charset="-78"/>
            </a:endParaRPr>
          </a:p>
        </p:txBody>
      </p:sp>
      <p:pic>
        <p:nvPicPr>
          <p:cNvPr id="8" name="Picture 2" descr="http://www.inmsk.ru/images/34064/95/3406495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95" y="1002535"/>
            <a:ext cx="10664328" cy="585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4237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294" y="207055"/>
            <a:ext cx="11229174" cy="1938992"/>
          </a:xfrm>
          <a:prstGeom prst="rect">
            <a:avLst/>
          </a:prstGeom>
          <a:noFill/>
        </p:spPr>
        <p:txBody>
          <a:bodyPr wrap="square" rtlCol="0">
            <a:spAutoFit/>
          </a:bodyPr>
          <a:lstStyle/>
          <a:p>
            <a:pPr algn="ctr"/>
            <a:r>
              <a:rPr lang="ru-RU" dirty="0" smtClean="0"/>
              <a:t>       </a:t>
            </a: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Москва сыграла выдающуюся роль в достижении победы над фашистской Германией. В годы войны столица стала одним из крупнейших арсеналов фронта: она бесперебойно снабжала действующую армию людскими резервами, вооружением, боеприпасами, снаряжением.</a:t>
            </a:r>
            <a:endParaRPr lang="ru-RU" sz="2400" b="1" i="1" dirty="0">
              <a:solidFill>
                <a:schemeClr val="accent3">
                  <a:lumMod val="20000"/>
                  <a:lumOff val="80000"/>
                </a:schemeClr>
              </a:solidFill>
              <a:latin typeface="Arial" panose="020B0604020202020204" pitchFamily="34" charset="0"/>
              <a:cs typeface="Arial" panose="020B0604020202020204" pitchFamily="34" charset="0"/>
            </a:endParaRPr>
          </a:p>
        </p:txBody>
      </p:sp>
      <p:pic>
        <p:nvPicPr>
          <p:cNvPr id="8194" name="Picture 2" descr="http://na-strazhe.ru/files/cache/203941472895204f3318afdc5cffa4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267" y="2214414"/>
            <a:ext cx="8141466" cy="441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905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mosantico.ru/wp-content/uploads/2012/03/medal-Za-oboronu-Moskvy-.-Avers-rev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61" y="286439"/>
            <a:ext cx="5453351" cy="62573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17814" y="646901"/>
            <a:ext cx="5552500" cy="5693866"/>
          </a:xfrm>
          <a:prstGeom prst="rect">
            <a:avLst/>
          </a:prstGeom>
          <a:noFill/>
        </p:spPr>
        <p:txBody>
          <a:bodyPr wrap="square" rtlCol="0">
            <a:spAutoFit/>
          </a:bodyPr>
          <a:lstStyle/>
          <a:p>
            <a:pPr algn="ctr"/>
            <a:r>
              <a:rPr lang="ru-RU" sz="2400" b="1" dirty="0" smtClean="0">
                <a:latin typeface="Arial" panose="020B0604020202020204" pitchFamily="34" charset="0"/>
                <a:cs typeface="Arial" panose="020B0604020202020204" pitchFamily="34" charset="0"/>
              </a:rPr>
              <a:t>    </a:t>
            </a: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Героизм и отвага москвичей на всех фронтах были отмечены высокими наградами, более 800 москвичей получили звание Героя Советского Союза (пять человек удостоены дважды</a:t>
            </a: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a:t>
            </a:r>
          </a:p>
          <a:p>
            <a:pPr algn="ct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 </a:t>
            </a: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В 1944 году была учреждена медаль </a:t>
            </a:r>
            <a:r>
              <a:rPr lang="ru-RU" sz="2800" b="1" i="1" dirty="0" smtClean="0">
                <a:solidFill>
                  <a:srgbClr val="FFFF00"/>
                </a:solidFill>
                <a:latin typeface="Arial" panose="020B0604020202020204" pitchFamily="34" charset="0"/>
                <a:cs typeface="Arial" panose="020B0604020202020204" pitchFamily="34" charset="0"/>
              </a:rPr>
              <a:t>«</a:t>
            </a:r>
            <a:r>
              <a:rPr lang="ru-RU" sz="2800" b="1" i="1" dirty="0" smtClean="0">
                <a:solidFill>
                  <a:srgbClr val="FFFF00"/>
                </a:solidFill>
                <a:latin typeface="Arial" panose="020B0604020202020204" pitchFamily="34" charset="0"/>
                <a:cs typeface="Arial" panose="020B0604020202020204" pitchFamily="34" charset="0"/>
              </a:rPr>
              <a:t>За оборону Москвы»</a:t>
            </a: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 которой были награждены свыше 1 млн. воинов и трудящихся.</a:t>
            </a:r>
            <a:endParaRPr lang="ru-RU" sz="2800" b="1" i="1" dirty="0">
              <a:solidFill>
                <a:schemeClr val="accent3">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9935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nivasposad.ru/school/homepages/belousova/2010-2011/konkurs/filatova_marina_v/big_photo/gagarin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15" y="550843"/>
            <a:ext cx="5165573" cy="58609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75188" y="550843"/>
            <a:ext cx="5658188" cy="5509200"/>
          </a:xfrm>
          <a:prstGeom prst="rect">
            <a:avLst/>
          </a:prstGeom>
          <a:noFill/>
        </p:spPr>
        <p:txBody>
          <a:bodyPr wrap="square" rtlCol="0">
            <a:spAutoFit/>
          </a:bodyPr>
          <a:lstStyle/>
          <a:p>
            <a:pPr algn="ctr"/>
            <a:r>
              <a:rPr lang="ru-RU" sz="2800" b="1" i="1" dirty="0" smtClean="0">
                <a:latin typeface="Arial" panose="020B0604020202020204" pitchFamily="34" charset="0"/>
                <a:cs typeface="Arial" panose="020B0604020202020204" pitchFamily="34" charset="0"/>
              </a:rPr>
              <a:t>      </a:t>
            </a:r>
            <a:r>
              <a:rPr lang="ru-RU" sz="3200" b="1" i="1" dirty="0">
                <a:solidFill>
                  <a:schemeClr val="accent3">
                    <a:lumMod val="20000"/>
                    <a:lumOff val="80000"/>
                  </a:schemeClr>
                </a:solidFill>
                <a:latin typeface="Arial" pitchFamily="34" charset="0"/>
                <a:cs typeface="Arial" pitchFamily="34" charset="0"/>
              </a:rPr>
              <a:t>За выдающиеся заслуги перед Родиной, массовый героизм и мужество и в ознаменование 20-летия Победы, 8 мая 1965 </a:t>
            </a:r>
            <a:r>
              <a:rPr lang="ru-RU" sz="3200" b="1" i="1" dirty="0" smtClean="0">
                <a:solidFill>
                  <a:schemeClr val="accent3">
                    <a:lumMod val="20000"/>
                    <a:lumOff val="80000"/>
                  </a:schemeClr>
                </a:solidFill>
                <a:latin typeface="Arial" pitchFamily="34" charset="0"/>
                <a:cs typeface="Arial" pitchFamily="34" charset="0"/>
              </a:rPr>
              <a:t>года </a:t>
            </a:r>
            <a:r>
              <a:rPr lang="ru-RU" sz="3200" b="1" i="1" dirty="0">
                <a:solidFill>
                  <a:schemeClr val="accent3">
                    <a:lumMod val="20000"/>
                    <a:lumOff val="80000"/>
                  </a:schemeClr>
                </a:solidFill>
                <a:latin typeface="Arial" pitchFamily="34" charset="0"/>
                <a:cs typeface="Arial" pitchFamily="34" charset="0"/>
              </a:rPr>
              <a:t>городу Москве присвоено почетное звание «Город-герой» с вручением ордена Ленина и медали «Золотая Звезда».</a:t>
            </a:r>
            <a:endParaRPr lang="ru-RU" sz="3200" b="1" i="1" dirty="0">
              <a:solidFill>
                <a:schemeClr val="accent3">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5789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5817" y="148460"/>
            <a:ext cx="7248275" cy="2677656"/>
          </a:xfrm>
          <a:prstGeom prst="rect">
            <a:avLst/>
          </a:prstGeom>
          <a:noFill/>
        </p:spPr>
        <p:txBody>
          <a:bodyPr wrap="square" rtlCol="0">
            <a:spAutoFit/>
          </a:bodyPr>
          <a:lstStyle/>
          <a:p>
            <a:pPr algn="ct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     </a:t>
            </a: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В ознаменование присвоения Москве почетного звания «Город-герой» в сквере на развилке Кутузовского проспекта и Большой </a:t>
            </a:r>
            <a:r>
              <a:rPr lang="ru-RU" sz="2800" b="1" i="1" dirty="0" err="1" smtClean="0">
                <a:solidFill>
                  <a:schemeClr val="accent3">
                    <a:lumMod val="20000"/>
                    <a:lumOff val="80000"/>
                  </a:schemeClr>
                </a:solidFill>
                <a:latin typeface="Arial" panose="020B0604020202020204" pitchFamily="34" charset="0"/>
                <a:cs typeface="Arial" panose="020B0604020202020204" pitchFamily="34" charset="0"/>
              </a:rPr>
              <a:t>Дорогомиловской</a:t>
            </a: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 улицы воздвигнут 40-метровый обелиск.</a:t>
            </a:r>
            <a:endParaRPr lang="ru-RU" sz="2800" b="1" i="1" dirty="0">
              <a:solidFill>
                <a:schemeClr val="accent3">
                  <a:lumMod val="20000"/>
                  <a:lumOff val="80000"/>
                </a:schemeClr>
              </a:solidFill>
              <a:latin typeface="Arial" panose="020B0604020202020204" pitchFamily="34" charset="0"/>
              <a:cs typeface="Arial" panose="020B0604020202020204" pitchFamily="34" charset="0"/>
            </a:endParaRPr>
          </a:p>
        </p:txBody>
      </p:sp>
      <p:pic>
        <p:nvPicPr>
          <p:cNvPr id="11266" name="Picture 2" descr="http://molodguard.ru/monument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828" y="627961"/>
            <a:ext cx="3634227" cy="59270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travel2moscow.com/upload/28504/3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667" y="2826116"/>
            <a:ext cx="5101480" cy="362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939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658" y="187288"/>
            <a:ext cx="7535537" cy="2246769"/>
          </a:xfrm>
          <a:prstGeom prst="rect">
            <a:avLst/>
          </a:prstGeom>
          <a:noFill/>
        </p:spPr>
        <p:txBody>
          <a:bodyPr wrap="square" rtlCol="0">
            <a:spAutoFit/>
          </a:bodyPr>
          <a:lstStyle/>
          <a:p>
            <a:r>
              <a:rPr lang="ru-RU" sz="2800" b="1" dirty="0" smtClean="0">
                <a:solidFill>
                  <a:schemeClr val="accent2">
                    <a:lumMod val="60000"/>
                    <a:lumOff val="40000"/>
                  </a:schemeClr>
                </a:solidFill>
                <a:latin typeface="Arial" panose="020B0604020202020204" pitchFamily="34" charset="0"/>
                <a:cs typeface="Arial" panose="020B0604020202020204" pitchFamily="34" charset="0"/>
              </a:rPr>
              <a:t>     Могила </a:t>
            </a:r>
            <a:r>
              <a:rPr lang="ru-RU" sz="2800" b="1" dirty="0">
                <a:solidFill>
                  <a:schemeClr val="accent2">
                    <a:lumMod val="60000"/>
                    <a:lumOff val="40000"/>
                  </a:schemeClr>
                </a:solidFill>
                <a:latin typeface="Arial" panose="020B0604020202020204" pitchFamily="34" charset="0"/>
                <a:cs typeface="Arial" panose="020B0604020202020204" pitchFamily="34" charset="0"/>
              </a:rPr>
              <a:t>Н</a:t>
            </a:r>
            <a:r>
              <a:rPr lang="ru-RU" sz="2800" b="1" dirty="0" smtClean="0">
                <a:solidFill>
                  <a:schemeClr val="accent2">
                    <a:lumMod val="60000"/>
                    <a:lumOff val="40000"/>
                  </a:schemeClr>
                </a:solidFill>
                <a:latin typeface="Arial" panose="020B0604020202020204" pitchFamily="34" charset="0"/>
                <a:cs typeface="Arial" panose="020B0604020202020204" pitchFamily="34" charset="0"/>
              </a:rPr>
              <a:t>еизвестного Солдата.</a:t>
            </a:r>
          </a:p>
          <a:p>
            <a:r>
              <a:rPr lang="ru-RU" sz="2800" b="1" dirty="0" smtClean="0">
                <a:latin typeface="Arial" panose="020B0604020202020204" pitchFamily="34" charset="0"/>
                <a:cs typeface="Arial" panose="020B0604020202020204" pitchFamily="34" charset="0"/>
              </a:rPr>
              <a:t>     </a:t>
            </a: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На надгробной плите – вечной красноармейской книжке солдата высечено: </a:t>
            </a:r>
            <a:r>
              <a:rPr lang="ru-RU" sz="2800" b="1" i="1" dirty="0" smtClean="0">
                <a:solidFill>
                  <a:srgbClr val="FF0000"/>
                </a:solidFill>
                <a:latin typeface="Arial" panose="020B0604020202020204" pitchFamily="34" charset="0"/>
                <a:cs typeface="Arial" panose="020B0604020202020204" pitchFamily="34" charset="0"/>
              </a:rPr>
              <a:t>имя твое неизвестно, </a:t>
            </a:r>
          </a:p>
          <a:p>
            <a:r>
              <a:rPr lang="ru-RU" sz="2800" b="1" i="1" dirty="0" smtClean="0">
                <a:solidFill>
                  <a:srgbClr val="FF0000"/>
                </a:solidFill>
                <a:latin typeface="Arial" panose="020B0604020202020204" pitchFamily="34" charset="0"/>
                <a:cs typeface="Arial" panose="020B0604020202020204" pitchFamily="34" charset="0"/>
              </a:rPr>
              <a:t>                    подвиг твой бессмертен       </a:t>
            </a:r>
            <a:endParaRPr lang="ru-RU" sz="2800" b="1" i="1" dirty="0">
              <a:solidFill>
                <a:srgbClr val="FF0000"/>
              </a:solidFill>
              <a:latin typeface="Arial" panose="020B0604020202020204" pitchFamily="34" charset="0"/>
              <a:cs typeface="Arial" panose="020B0604020202020204" pitchFamily="34" charset="0"/>
            </a:endParaRPr>
          </a:p>
        </p:txBody>
      </p:sp>
      <p:pic>
        <p:nvPicPr>
          <p:cNvPr id="12290" name="Picture 2" descr="http://img-fotki.yandex.ru/get/2710/46980979.2f/0_8e36a_c8c05958_or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40" y="2643377"/>
            <a:ext cx="6665205" cy="402182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fb.ru/misc/i/gallery/18493/433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929" y="333269"/>
            <a:ext cx="4500772" cy="3571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57929" y="4318612"/>
            <a:ext cx="4332422" cy="1815882"/>
          </a:xfrm>
          <a:prstGeom prst="rect">
            <a:avLst/>
          </a:prstGeom>
          <a:noFill/>
        </p:spPr>
        <p:txBody>
          <a:bodyPr wrap="square" rtlCol="0">
            <a:spAutoFit/>
          </a:bodyPr>
          <a:lstStyle/>
          <a:p>
            <a:pPr algn="ctr"/>
            <a:r>
              <a:rPr lang="ru-RU" sz="2800" b="1" i="1" dirty="0">
                <a:solidFill>
                  <a:schemeClr val="accent3">
                    <a:lumMod val="20000"/>
                    <a:lumOff val="80000"/>
                  </a:schemeClr>
                </a:solidFill>
                <a:latin typeface="Arial" panose="020B0604020202020204" pitchFamily="34" charset="0"/>
                <a:cs typeface="Arial" panose="020B0604020202020204" pitchFamily="34" charset="0"/>
              </a:rPr>
              <a:t>Сюда приходят </a:t>
            </a: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 </a:t>
            </a:r>
            <a:r>
              <a:rPr lang="ru-RU" sz="2800" b="1" i="1" dirty="0">
                <a:solidFill>
                  <a:schemeClr val="accent3">
                    <a:lumMod val="20000"/>
                    <a:lumOff val="80000"/>
                  </a:schemeClr>
                </a:solidFill>
                <a:latin typeface="Arial" panose="020B0604020202020204" pitchFamily="34" charset="0"/>
                <a:cs typeface="Arial" panose="020B0604020202020204" pitchFamily="34" charset="0"/>
              </a:rPr>
              <a:t>поклониться памяти павшим в боях за </a:t>
            </a:r>
            <a:r>
              <a:rPr lang="ru-RU" sz="2800" b="1" i="1" dirty="0" smtClean="0">
                <a:solidFill>
                  <a:schemeClr val="accent3">
                    <a:lumMod val="20000"/>
                    <a:lumOff val="80000"/>
                  </a:schemeClr>
                </a:solidFill>
                <a:latin typeface="Arial" panose="020B0604020202020204" pitchFamily="34" charset="0"/>
                <a:cs typeface="Arial" panose="020B0604020202020204" pitchFamily="34" charset="0"/>
              </a:rPr>
              <a:t>Родину.</a:t>
            </a:r>
            <a:endParaRPr lang="ru-RU" sz="2800" b="1" i="1" dirty="0">
              <a:solidFill>
                <a:schemeClr val="accent3">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4248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nsktv.ru/upload/iblock/9b0/9b06e636edf074280901b565f82dd3a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17" y="539827"/>
            <a:ext cx="9572319" cy="583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9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rokiistorii.ru/sites/all/files/image/vystavk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20" y="333020"/>
            <a:ext cx="10675345" cy="63753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3943" y="4280827"/>
            <a:ext cx="9210101" cy="2062103"/>
          </a:xfrm>
          <a:prstGeom prst="rect">
            <a:avLst/>
          </a:prstGeom>
          <a:noFill/>
        </p:spPr>
        <p:txBody>
          <a:bodyPr wrap="square" rtlCol="0">
            <a:spAutoFit/>
          </a:bodyPr>
          <a:lstStyle/>
          <a:p>
            <a:pPr algn="ctr"/>
            <a:r>
              <a:rPr lang="ru-RU" sz="3200" b="1" i="1" dirty="0">
                <a:solidFill>
                  <a:schemeClr val="accent3">
                    <a:lumMod val="20000"/>
                    <a:lumOff val="80000"/>
                  </a:schemeClr>
                </a:solidFill>
                <a:latin typeface="Arial" panose="020B0604020202020204" pitchFamily="34" charset="0"/>
                <a:ea typeface="Arial Unicode MS" panose="020B0604020202020204" pitchFamily="34" charset="-128"/>
                <a:cs typeface="Arial" panose="020B0604020202020204" pitchFamily="34" charset="0"/>
              </a:rPr>
              <a:t>На рассвете 22 июня 1941 года фашистская </a:t>
            </a:r>
            <a:r>
              <a:rPr lang="ru-RU" sz="3200" b="1" i="1" dirty="0" smtClean="0">
                <a:solidFill>
                  <a:schemeClr val="accent3">
                    <a:lumMod val="20000"/>
                    <a:lumOff val="80000"/>
                  </a:schemeClr>
                </a:solidFill>
                <a:latin typeface="Arial" panose="020B0604020202020204" pitchFamily="34" charset="0"/>
                <a:ea typeface="Arial Unicode MS" panose="020B0604020202020204" pitchFamily="34" charset="-128"/>
                <a:cs typeface="Arial" panose="020B0604020202020204" pitchFamily="34" charset="0"/>
              </a:rPr>
              <a:t>Германия </a:t>
            </a:r>
            <a:r>
              <a:rPr lang="ru-RU" sz="3200" b="1" i="1" dirty="0">
                <a:solidFill>
                  <a:schemeClr val="accent3">
                    <a:lumMod val="20000"/>
                    <a:lumOff val="80000"/>
                  </a:schemeClr>
                </a:solidFill>
                <a:latin typeface="Arial" panose="020B0604020202020204" pitchFamily="34" charset="0"/>
                <a:ea typeface="Arial Unicode MS" panose="020B0604020202020204" pitchFamily="34" charset="-128"/>
                <a:cs typeface="Arial" panose="020B0604020202020204" pitchFamily="34" charset="0"/>
              </a:rPr>
              <a:t>без объявления войны напала на </a:t>
            </a:r>
            <a:r>
              <a:rPr lang="ru-RU" sz="3200" b="1" i="1" dirty="0" smtClean="0">
                <a:solidFill>
                  <a:schemeClr val="accent3">
                    <a:lumMod val="20000"/>
                    <a:lumOff val="80000"/>
                  </a:schemeClr>
                </a:solidFill>
                <a:latin typeface="Arial" panose="020B0604020202020204" pitchFamily="34" charset="0"/>
                <a:ea typeface="Arial Unicode MS" panose="020B0604020202020204" pitchFamily="34" charset="-128"/>
                <a:cs typeface="Arial" panose="020B0604020202020204" pitchFamily="34" charset="0"/>
              </a:rPr>
              <a:t>Советский Союз</a:t>
            </a:r>
            <a:r>
              <a:rPr lang="ru-RU" sz="3200" b="1" i="1" dirty="0">
                <a:solidFill>
                  <a:schemeClr val="accent3">
                    <a:lumMod val="20000"/>
                    <a:lumOff val="80000"/>
                  </a:schemeClr>
                </a:solidFill>
                <a:latin typeface="Arial" panose="020B0604020202020204" pitchFamily="34" charset="0"/>
                <a:ea typeface="Arial Unicode MS" panose="020B0604020202020204" pitchFamily="34" charset="-128"/>
                <a:cs typeface="Arial" panose="020B0604020202020204" pitchFamily="34" charset="0"/>
              </a:rPr>
              <a:t>.</a:t>
            </a:r>
          </a:p>
          <a:p>
            <a:pPr algn="ctr"/>
            <a:r>
              <a:rPr lang="ru-RU" sz="3200" b="1" i="1" dirty="0" smtClean="0">
                <a:solidFill>
                  <a:schemeClr val="accent3">
                    <a:lumMod val="20000"/>
                    <a:lumOff val="80000"/>
                  </a:schemeClr>
                </a:solidFill>
                <a:latin typeface="Arial" panose="020B0604020202020204" pitchFamily="34" charset="0"/>
                <a:ea typeface="Arial Unicode MS" panose="020B0604020202020204" pitchFamily="34" charset="-128"/>
                <a:cs typeface="Arial" panose="020B0604020202020204" pitchFamily="34" charset="0"/>
              </a:rPr>
              <a:t>Началась </a:t>
            </a:r>
            <a:r>
              <a:rPr lang="ru-RU" sz="3200" b="1" i="1" dirty="0" smtClean="0">
                <a:solidFill>
                  <a:schemeClr val="accent3">
                    <a:lumMod val="20000"/>
                    <a:lumOff val="80000"/>
                  </a:schemeClr>
                </a:solidFill>
                <a:latin typeface="Arial" panose="020B0604020202020204" pitchFamily="34" charset="0"/>
                <a:ea typeface="Arial Unicode MS" panose="020B0604020202020204" pitchFamily="34" charset="-128"/>
                <a:cs typeface="Arial" panose="020B0604020202020204" pitchFamily="34" charset="0"/>
              </a:rPr>
              <a:t>Великая Отечественная </a:t>
            </a:r>
            <a:r>
              <a:rPr lang="ru-RU" sz="3200" b="1" i="1" dirty="0">
                <a:solidFill>
                  <a:schemeClr val="accent3">
                    <a:lumMod val="20000"/>
                    <a:lumOff val="80000"/>
                  </a:schemeClr>
                </a:solidFill>
                <a:latin typeface="Arial" panose="020B0604020202020204" pitchFamily="34" charset="0"/>
                <a:ea typeface="Arial Unicode MS" panose="020B0604020202020204" pitchFamily="34" charset="-128"/>
                <a:cs typeface="Arial" panose="020B0604020202020204" pitchFamily="34" charset="0"/>
              </a:rPr>
              <a:t>война!!!</a:t>
            </a:r>
          </a:p>
        </p:txBody>
      </p:sp>
    </p:spTree>
    <p:extLst>
      <p:ext uri="{BB962C8B-B14F-4D97-AF65-F5344CB8AC3E}">
        <p14:creationId xmlns:p14="http://schemas.microsoft.com/office/powerpoint/2010/main" val="16588384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088" y="219176"/>
            <a:ext cx="11571111" cy="2369880"/>
          </a:xfrm>
          <a:prstGeom prst="rect">
            <a:avLst/>
          </a:prstGeom>
          <a:noFill/>
        </p:spPr>
        <p:txBody>
          <a:bodyPr wrap="square" rtlCol="0">
            <a:spAutoFit/>
          </a:bodyPr>
          <a:lstStyle/>
          <a:p>
            <a:pPr algn="ctr"/>
            <a:r>
              <a:rPr lang="ru-RU" sz="2800" b="1" dirty="0" smtClean="0">
                <a:latin typeface="Arial" panose="020B0604020202020204" pitchFamily="34" charset="0"/>
                <a:cs typeface="Arial" panose="020B0604020202020204" pitchFamily="34" charset="0"/>
              </a:rPr>
              <a:t>   </a:t>
            </a: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Битва под Москвой стала главным военным событием первого года Великой Отечественной войны. 30 сентября 1941 года началась грандиозная битва за Москву. Государственный комитет Обороны призвал всех трудящихся оказать всемерную помощь Советской Армии. «Москву не сдадим!» – такова была воля народа. </a:t>
            </a:r>
            <a:endParaRPr lang="ru-RU" sz="2400" b="1" i="1" dirty="0" smtClean="0">
              <a:solidFill>
                <a:schemeClr val="accent3">
                  <a:lumMod val="20000"/>
                  <a:lumOff val="80000"/>
                </a:schemeClr>
              </a:solidFill>
              <a:latin typeface="Arial" panose="020B0604020202020204" pitchFamily="34" charset="0"/>
              <a:cs typeface="Arial" panose="020B0604020202020204" pitchFamily="34" charset="0"/>
            </a:endParaRPr>
          </a:p>
          <a:p>
            <a:pPr algn="ct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На </a:t>
            </a: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защиту столицы встала вся страна. </a:t>
            </a:r>
            <a:endParaRPr lang="ru-RU" sz="2400" b="1" i="1" dirty="0">
              <a:solidFill>
                <a:schemeClr val="accent3">
                  <a:lumMod val="20000"/>
                  <a:lumOff val="80000"/>
                </a:schemeClr>
              </a:solidFill>
              <a:latin typeface="Arial" panose="020B0604020202020204" pitchFamily="34" charset="0"/>
              <a:cs typeface="Arial" panose="020B0604020202020204" pitchFamily="34" charset="0"/>
            </a:endParaRPr>
          </a:p>
        </p:txBody>
      </p:sp>
      <p:pic>
        <p:nvPicPr>
          <p:cNvPr id="3074" name="Picture 2" descr="http://lib.rus.ec/i/25/382025/i_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258" y="2589056"/>
            <a:ext cx="8409062" cy="409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588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bg.ru/media/redactor/blogs/posts/1/2/0/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44" y="417689"/>
            <a:ext cx="4323645" cy="6203245"/>
          </a:xfrm>
          <a:prstGeom prst="rect">
            <a:avLst/>
          </a:prstGeom>
          <a:noFill/>
          <a:extLst>
            <a:ext uri="{909E8E84-426E-40DD-AFC4-6F175D3DCCD1}">
              <a14:hiddenFill xmlns:a14="http://schemas.microsoft.com/office/drawing/2010/main">
                <a:solidFill>
                  <a:srgbClr val="FFFFFF"/>
                </a:solidFill>
              </a14:hiddenFill>
            </a:ext>
          </a:extLst>
        </p:spPr>
      </p:pic>
      <p:sp>
        <p:nvSpPr>
          <p:cNvPr id="2" name="Овал 1"/>
          <p:cNvSpPr/>
          <p:nvPr/>
        </p:nvSpPr>
        <p:spPr>
          <a:xfrm>
            <a:off x="3739260" y="195498"/>
            <a:ext cx="8308622" cy="2190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u="sng" dirty="0" smtClean="0">
                <a:solidFill>
                  <a:schemeClr val="accent3">
                    <a:lumMod val="20000"/>
                    <a:lumOff val="80000"/>
                  </a:schemeClr>
                </a:solidFill>
                <a:latin typeface="Arial" panose="020B0604020202020204" pitchFamily="34" charset="0"/>
                <a:cs typeface="Arial" panose="020B0604020202020204" pitchFamily="34" charset="0"/>
              </a:rPr>
              <a:t>Москва военного времени.</a:t>
            </a:r>
          </a:p>
          <a:p>
            <a:pPr algn="ct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Станции </a:t>
            </a: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метро переполнены – люди прячутся во время бомбежек.</a:t>
            </a:r>
          </a:p>
          <a:p>
            <a:pPr algn="ct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Танки и военные на улицах города.</a:t>
            </a:r>
          </a:p>
        </p:txBody>
      </p:sp>
      <p:pic>
        <p:nvPicPr>
          <p:cNvPr id="4102" name="Picture 6" descr="http://thetankmaster.com/images/12/0038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689" y="2607733"/>
            <a:ext cx="6784622" cy="401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866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1.repo.aif.ru/1/d5/250289/ba74fe0206ce616cf3036a09237016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41" y="370441"/>
            <a:ext cx="6096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Картинки по запросу оборонительный воздвижением великой отечественной в москве"/>
          <p:cNvSpPr>
            <a:spLocks noChangeAspect="1" noChangeArrowheads="1"/>
          </p:cNvSpPr>
          <p:nvPr/>
        </p:nvSpPr>
        <p:spPr bwMode="auto">
          <a:xfrm>
            <a:off x="563199" y="5165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6" name="Picture 6" descr="http://www.istorya.ru/book/ww2/img/tmp4FF-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448" y="3154764"/>
            <a:ext cx="5962650"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88561" y="1001972"/>
            <a:ext cx="5592642" cy="1384995"/>
          </a:xfrm>
          <a:prstGeom prst="rect">
            <a:avLst/>
          </a:prstGeom>
          <a:noFill/>
        </p:spPr>
        <p:txBody>
          <a:bodyPr wrap="square" rtlCol="0">
            <a:spAutoFit/>
          </a:bodyPr>
          <a:lstStyle/>
          <a:p>
            <a:pPr algn="just"/>
            <a:r>
              <a:rPr lang="ru-RU" sz="2800" b="1" i="1" dirty="0" smtClean="0">
                <a:solidFill>
                  <a:schemeClr val="accent3">
                    <a:lumMod val="20000"/>
                    <a:lumOff val="80000"/>
                  </a:schemeClr>
                </a:solidFill>
              </a:rPr>
              <a:t>600 тысяч москвичей под дождем и снегом возводили оборонительные сооружения.</a:t>
            </a:r>
            <a:endParaRPr lang="ru-RU" sz="2800" b="1" i="1" dirty="0">
              <a:solidFill>
                <a:schemeClr val="accent3">
                  <a:lumMod val="20000"/>
                  <a:lumOff val="80000"/>
                </a:schemeClr>
              </a:solidFill>
            </a:endParaRPr>
          </a:p>
        </p:txBody>
      </p:sp>
      <p:pic>
        <p:nvPicPr>
          <p:cNvPr id="5128" name="Picture 8" descr="https://upload.wikimedia.org/wikipedia/commons/thumb/c/ca/%D0%9B%D0%B5%D0%BD%D0%B8%D0%BD%D0%B3%D1%80%D0%B0%D0%B4%D1%86%D1%8B_%D0%BD%D0%B0_%D1%81%D1%82%D1%80%D0%BE%D0%B8%D1%82%D0%B5%D0%BB%D1%8C%D1%81%D1%82%D0%B2%D0%B5_%D0%9B%D1%83%D0%B6%D1%81%D0%BA%D0%BE%D0%B3%D0%BE_%D1%80%D1%83%D0%B1%D0%B5%D0%B6%D0%B0.jpg/300px-%D0%9B%D0%B5%D0%BD%D0%B8%D0%BD%D0%B3%D1%80%D0%B0%D0%B4%D1%86%D1%8B_%D0%BD%D0%B0_%D1%81%D1%82%D1%80%D0%BE%D0%B8%D1%82%D0%B5%D0%BB%D1%8C%D1%81%D1%82%D0%B2%D0%B5_%D0%9B%D1%83%D0%B6%D1%81%D0%BA%D0%BE%D0%B3%D0%BE_%D1%80%D1%83%D0%B1%D0%B5%D0%B6%D0%B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99" y="4503028"/>
            <a:ext cx="3909649" cy="227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887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estfront.su/foto_dno/ar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120" y="1831209"/>
            <a:ext cx="8546207" cy="48369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94758" y="158999"/>
            <a:ext cx="11092441" cy="1569660"/>
          </a:xfrm>
          <a:prstGeom prst="rect">
            <a:avLst/>
          </a:prstGeom>
          <a:noFill/>
        </p:spPr>
        <p:txBody>
          <a:bodyPr wrap="square" rtlCol="0">
            <a:spAutoFit/>
          </a:bodyPr>
          <a:lstStyle/>
          <a:p>
            <a:pPr algn="ctr"/>
            <a:r>
              <a:rPr lang="ru-RU" sz="2800" b="1" dirty="0" smtClean="0">
                <a:latin typeface="Arial" panose="020B0604020202020204" pitchFamily="34" charset="0"/>
                <a:cs typeface="Arial" panose="020B0604020202020204" pitchFamily="34" charset="0"/>
              </a:rPr>
              <a:t>    </a:t>
            </a:r>
            <a:r>
              <a:rPr lang="ru-RU" sz="3200" b="1" i="1" dirty="0" smtClean="0">
                <a:solidFill>
                  <a:schemeClr val="accent3">
                    <a:lumMod val="20000"/>
                    <a:lumOff val="80000"/>
                  </a:schemeClr>
                </a:solidFill>
                <a:latin typeface="Arial" panose="020B0604020202020204" pitchFamily="34" charset="0"/>
                <a:cs typeface="Arial" panose="020B0604020202020204" pitchFamily="34" charset="0"/>
              </a:rPr>
              <a:t>Вместе с войсками в дивизиях народного ополчения мужественно сражались москвичи - добровольцы.</a:t>
            </a:r>
            <a:endParaRPr lang="ru-RU" sz="3200" b="1" i="1" dirty="0">
              <a:solidFill>
                <a:schemeClr val="accent3">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29736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758" y="158999"/>
            <a:ext cx="11092441" cy="954107"/>
          </a:xfrm>
          <a:prstGeom prst="rect">
            <a:avLst/>
          </a:prstGeom>
          <a:noFill/>
        </p:spPr>
        <p:txBody>
          <a:bodyPr wrap="square" rtlCol="0">
            <a:spAutoFit/>
          </a:bodyPr>
          <a:lstStyle/>
          <a:p>
            <a:pPr algn="ctr"/>
            <a:r>
              <a:rPr lang="ru-RU" sz="2800" b="1" dirty="0" smtClean="0">
                <a:latin typeface="Arial" panose="020B0604020202020204" pitchFamily="34" charset="0"/>
                <a:cs typeface="Arial" panose="020B0604020202020204" pitchFamily="34" charset="0"/>
              </a:rPr>
              <a:t> </a:t>
            </a:r>
            <a:r>
              <a:rPr lang="ru-RU" altLang="ru-RU" sz="2800" b="1" i="1" dirty="0">
                <a:solidFill>
                  <a:schemeClr val="accent3">
                    <a:lumMod val="20000"/>
                    <a:lumOff val="80000"/>
                  </a:schemeClr>
                </a:solidFill>
                <a:latin typeface="Arial" pitchFamily="34" charset="0"/>
                <a:cs typeface="Arial" pitchFamily="34" charset="0"/>
              </a:rPr>
              <a:t>Защищая столицу своей Родины, и дети, и женщины Москвы проявили стойкость</a:t>
            </a:r>
            <a:r>
              <a:rPr lang="ru-RU" altLang="ru-RU" sz="2800" b="1" i="1" dirty="0" smtClean="0">
                <a:solidFill>
                  <a:schemeClr val="accent3">
                    <a:lumMod val="20000"/>
                    <a:lumOff val="80000"/>
                  </a:schemeClr>
                </a:solidFill>
                <a:latin typeface="Arial" pitchFamily="34" charset="0"/>
                <a:cs typeface="Arial" pitchFamily="34" charset="0"/>
              </a:rPr>
              <a:t>,  </a:t>
            </a:r>
            <a:r>
              <a:rPr lang="ru-RU" altLang="ru-RU" sz="2800" b="1" i="1" dirty="0">
                <a:solidFill>
                  <a:schemeClr val="accent3">
                    <a:lumMod val="20000"/>
                    <a:lumOff val="80000"/>
                  </a:schemeClr>
                </a:solidFill>
                <a:latin typeface="Arial" pitchFamily="34" charset="0"/>
                <a:cs typeface="Arial" pitchFamily="34" charset="0"/>
              </a:rPr>
              <a:t>мужество и героизм</a:t>
            </a:r>
            <a:endParaRPr lang="ru-RU" sz="3200" b="1" i="1" dirty="0">
              <a:solidFill>
                <a:schemeClr val="accent3">
                  <a:lumMod val="20000"/>
                  <a:lumOff val="80000"/>
                </a:schemeClr>
              </a:solidFill>
              <a:latin typeface="Arial" panose="020B0604020202020204" pitchFamily="34" charset="0"/>
              <a:cs typeface="Arial" panose="020B0604020202020204" pitchFamily="34" charset="0"/>
            </a:endParaRPr>
          </a:p>
        </p:txBody>
      </p:sp>
      <p:pic>
        <p:nvPicPr>
          <p:cNvPr id="4" name="Содержимое 3" descr="det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691807" y="1117868"/>
            <a:ext cx="3600450" cy="2640013"/>
          </a:xfrm>
          <a:prstGeom prst="rect">
            <a:avLst/>
          </a:prstGeom>
        </p:spPr>
      </p:pic>
      <p:pic>
        <p:nvPicPr>
          <p:cNvPr id="5" name="Рисунок 4" descr="1313558267_7-5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3960" y="1117868"/>
            <a:ext cx="367188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descr="1380021485_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3960" y="3885723"/>
            <a:ext cx="35814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1313558300_3-50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70582" y="3885722"/>
            <a:ext cx="2160588"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2888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393" y="158999"/>
            <a:ext cx="11186444" cy="1877437"/>
          </a:xfrm>
          <a:prstGeom prst="rect">
            <a:avLst/>
          </a:prstGeom>
          <a:noFill/>
        </p:spPr>
        <p:txBody>
          <a:bodyPr wrap="square" rtlCol="0">
            <a:spAutoFit/>
          </a:bodyPr>
          <a:lstStyle/>
          <a:p>
            <a:pPr algn="ctr"/>
            <a:r>
              <a:rPr lang="ru-RU" sz="2800" b="1" dirty="0" smtClean="0">
                <a:latin typeface="Arial" panose="020B0604020202020204" pitchFamily="34" charset="0"/>
                <a:cs typeface="Arial" panose="020B0604020202020204" pitchFamily="34" charset="0"/>
              </a:rPr>
              <a:t> </a:t>
            </a:r>
            <a:r>
              <a:rPr lang="ru-RU" sz="2200" b="1" i="1" dirty="0">
                <a:solidFill>
                  <a:schemeClr val="accent3">
                    <a:lumMod val="20000"/>
                    <a:lumOff val="80000"/>
                  </a:schemeClr>
                </a:solidFill>
                <a:latin typeface="Arial" pitchFamily="34" charset="0"/>
                <a:ea typeface="Times New Roman" pitchFamily="18" charset="0"/>
                <a:cs typeface="Arial" pitchFamily="34" charset="0"/>
              </a:rPr>
              <a:t>Чтобы поддержать дух солдат и жителей Москвы, их веру в победу </a:t>
            </a:r>
            <a:endParaRPr lang="ru-RU" sz="2200" b="1" i="1" dirty="0" smtClean="0">
              <a:solidFill>
                <a:schemeClr val="accent3">
                  <a:lumMod val="20000"/>
                  <a:lumOff val="80000"/>
                </a:schemeClr>
              </a:solidFill>
              <a:latin typeface="Arial" pitchFamily="34" charset="0"/>
              <a:ea typeface="Times New Roman" pitchFamily="18" charset="0"/>
              <a:cs typeface="Arial" pitchFamily="34" charset="0"/>
            </a:endParaRPr>
          </a:p>
          <a:p>
            <a:pPr algn="ctr"/>
            <a:r>
              <a:rPr lang="ru-RU" sz="2200" b="1" i="1" dirty="0" smtClean="0">
                <a:solidFill>
                  <a:schemeClr val="accent3">
                    <a:lumMod val="20000"/>
                    <a:lumOff val="80000"/>
                  </a:schemeClr>
                </a:solidFill>
                <a:latin typeface="Arial" pitchFamily="34" charset="0"/>
                <a:ea typeface="Times New Roman" pitchFamily="18" charset="0"/>
                <a:cs typeface="Arial" pitchFamily="34" charset="0"/>
              </a:rPr>
              <a:t>7 </a:t>
            </a:r>
            <a:r>
              <a:rPr lang="ru-RU" sz="2200" b="1" i="1" dirty="0">
                <a:solidFill>
                  <a:schemeClr val="accent3">
                    <a:lumMod val="20000"/>
                    <a:lumOff val="80000"/>
                  </a:schemeClr>
                </a:solidFill>
                <a:latin typeface="Arial" pitchFamily="34" charset="0"/>
                <a:ea typeface="Times New Roman" pitchFamily="18" charset="0"/>
                <a:cs typeface="Arial" pitchFamily="34" charset="0"/>
              </a:rPr>
              <a:t>ноября 1941 в Москве состоялся парад</a:t>
            </a:r>
            <a:r>
              <a:rPr lang="ru-RU" sz="2200" b="1" i="1" dirty="0" smtClean="0">
                <a:solidFill>
                  <a:schemeClr val="accent3">
                    <a:lumMod val="20000"/>
                    <a:lumOff val="80000"/>
                  </a:schemeClr>
                </a:solidFill>
                <a:latin typeface="Arial" pitchFamily="34" charset="0"/>
                <a:ea typeface="Times New Roman" pitchFamily="18" charset="0"/>
                <a:cs typeface="Arial" pitchFamily="34" charset="0"/>
              </a:rPr>
              <a:t>.  </a:t>
            </a:r>
            <a:r>
              <a:rPr lang="ru-RU" sz="2200" b="1" i="1" dirty="0">
                <a:solidFill>
                  <a:schemeClr val="accent3">
                    <a:lumMod val="20000"/>
                    <a:lumOff val="80000"/>
                  </a:schemeClr>
                </a:solidFill>
                <a:latin typeface="Arial" pitchFamily="34" charset="0"/>
                <a:ea typeface="Times New Roman" pitchFamily="18" charset="0"/>
                <a:cs typeface="Arial" pitchFamily="34" charset="0"/>
              </a:rPr>
              <a:t>Шла пехота по Красной площади, шла артиллерия, части кавалерии, прогремели металлом танки, шли торжественным маршем, вселяя уверенность в победе, вдохновляя на подвиги не только защитников Москвы, но всей нашей страны.</a:t>
            </a:r>
            <a:endParaRPr lang="ru-RU" sz="2200" b="1" i="1" dirty="0">
              <a:solidFill>
                <a:schemeClr val="accent3">
                  <a:lumMod val="20000"/>
                  <a:lumOff val="80000"/>
                </a:schemeClr>
              </a:solidFill>
              <a:latin typeface="Arial" panose="020B0604020202020204" pitchFamily="34" charset="0"/>
              <a:cs typeface="Arial" panose="020B0604020202020204" pitchFamily="34" charset="0"/>
            </a:endParaRPr>
          </a:p>
        </p:txBody>
      </p:sp>
      <p:pic>
        <p:nvPicPr>
          <p:cNvPr id="1026" name="Picture 2" descr="C:\Users\Вадим\Desktop\Москва - город герой\315112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442" y="2133910"/>
            <a:ext cx="8161233" cy="449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4727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rus-obr.ru/file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090" y="2557870"/>
            <a:ext cx="6840136" cy="38008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3843" y="0"/>
            <a:ext cx="11314631" cy="2369880"/>
          </a:xfrm>
          <a:prstGeom prst="rect">
            <a:avLst/>
          </a:prstGeom>
          <a:noFill/>
        </p:spPr>
        <p:txBody>
          <a:bodyPr wrap="square" rtlCol="0">
            <a:spAutoFit/>
          </a:bodyPr>
          <a:lstStyle/>
          <a:p>
            <a:pPr algn="ctr"/>
            <a:r>
              <a:rPr lang="ru-RU" sz="2800" b="1" dirty="0" smtClean="0">
                <a:latin typeface="Arial" panose="020B0604020202020204" pitchFamily="34" charset="0"/>
                <a:cs typeface="Arial" panose="020B0604020202020204" pitchFamily="34" charset="0"/>
              </a:rPr>
              <a:t>    </a:t>
            </a: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Победа советской Армии под Москвой имела огромное историческое значение.</a:t>
            </a:r>
          </a:p>
          <a:p>
            <a:pPr algn="ctr"/>
            <a:r>
              <a:rPr lang="ru-RU" sz="2400" b="1" i="1" dirty="0" smtClean="0">
                <a:solidFill>
                  <a:schemeClr val="accent3">
                    <a:lumMod val="20000"/>
                    <a:lumOff val="80000"/>
                  </a:schemeClr>
                </a:solidFill>
                <a:latin typeface="Arial" panose="020B0604020202020204" pitchFamily="34" charset="0"/>
                <a:cs typeface="Arial" panose="020B0604020202020204" pitchFamily="34" charset="0"/>
              </a:rPr>
              <a:t>     Она оказала большое влияние на ход Великой Отечественной и всей второй мировой войны. На полях Подмосковья был развеян миф о непобедимости германской армии. Разгром гитлеровцев под Москвой явился также началом коренного поворота в ходе войны.</a:t>
            </a:r>
            <a:endParaRPr lang="ru-RU" sz="2400" b="1" i="1" dirty="0">
              <a:solidFill>
                <a:schemeClr val="accent3">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4075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устая тень">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238</TotalTime>
  <Words>434</Words>
  <Application>Microsoft Office PowerPoint</Application>
  <PresentationFormat>Произвольный</PresentationFormat>
  <Paragraphs>24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Грань</vt:lpstr>
      <vt:lpstr>Город-герой Москва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Город-герой Москва </dc:title>
  <dc:creator>алексей троегубов</dc:creator>
  <cp:lastModifiedBy>Вадим</cp:lastModifiedBy>
  <cp:revision>54</cp:revision>
  <dcterms:created xsi:type="dcterms:W3CDTF">2015-03-05T16:41:40Z</dcterms:created>
  <dcterms:modified xsi:type="dcterms:W3CDTF">2025-04-28T17:58:11Z</dcterms:modified>
</cp:coreProperties>
</file>