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6381750" cy="4791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1052736"/>
            <a:ext cx="5094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реальность</a:t>
            </a:r>
            <a:endParaRPr lang="ru-RU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08312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МИФ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777317" cy="889324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b="1" i="1" dirty="0">
                <a:latin typeface="Times New Roman"/>
                <a:ea typeface="Times New Roman"/>
              </a:rPr>
              <a:t>КУРЕНИЕ УСПОКАИВАЕТ НЕРВЫ</a:t>
            </a:r>
            <a:endParaRPr lang="ru-RU" i="1" dirty="0"/>
          </a:p>
        </p:txBody>
      </p:sp>
      <p:pic>
        <p:nvPicPr>
          <p:cNvPr id="4" name="Picture 3" descr="C:\Users\ДТГ\Рабочий стол\Круглый стол 2011\ФОТО\no_sm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3619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13866"/>
            <a:ext cx="3816424" cy="3519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53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20688"/>
            <a:ext cx="5904656" cy="4752528"/>
          </a:xfrm>
        </p:spPr>
        <p:txBody>
          <a:bodyPr>
            <a:noAutofit/>
          </a:bodyPr>
          <a:lstStyle/>
          <a:p>
            <a:pPr indent="457200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М</a:t>
            </a:r>
            <a:r>
              <a:rPr lang="ru-RU" sz="1800" dirty="0" smtClean="0">
                <a:latin typeface="Times New Roman"/>
                <a:ea typeface="Times New Roman"/>
              </a:rPr>
              <a:t>еханизмы</a:t>
            </a:r>
            <a:r>
              <a:rPr lang="ru-RU" sz="1800" dirty="0">
                <a:latin typeface="Times New Roman"/>
                <a:ea typeface="Times New Roman"/>
              </a:rPr>
              <a:t>, которые лежат в основе этого “расслабления”.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Прежде </a:t>
            </a:r>
            <a:r>
              <a:rPr lang="ru-RU" sz="1800" dirty="0">
                <a:latin typeface="Times New Roman"/>
                <a:ea typeface="Times New Roman"/>
              </a:rPr>
              <a:t>всего эффект достигается за счет прямого тормозящего действия табачных ядов на самые важные участки нервной системы человека.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Кроме </a:t>
            </a:r>
            <a:r>
              <a:rPr lang="ru-RU" sz="1800" dirty="0">
                <a:latin typeface="Times New Roman"/>
                <a:ea typeface="Times New Roman"/>
              </a:rPr>
              <a:t>того, как мы уже говорили, компоненты табачного дыма, попадая в кровь, вызывают выброс глюкозы из печени, что притупляет чувство голода, на время создает чувство комфорта, который курящий трактует как расслабление.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Получается</a:t>
            </a:r>
            <a:r>
              <a:rPr lang="ru-RU" sz="1800" dirty="0">
                <a:latin typeface="Times New Roman"/>
                <a:ea typeface="Times New Roman"/>
              </a:rPr>
              <a:t>, что, стараясь избежать эмоционального стресса, курильщик не только попусту расходует резервы своего организма, но и, постепенно привыкая к курению, приобретает новый источник стресса — отсутствие сигареты. Ведь он уже не может расслабиться без сигареты.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Создается </a:t>
            </a:r>
            <a:r>
              <a:rPr lang="ru-RU" sz="1800" dirty="0">
                <a:latin typeface="Times New Roman"/>
                <a:ea typeface="Times New Roman"/>
              </a:rPr>
              <a:t>порочный круг — и возникновение, и прекращение стресса зависят от курения. </a:t>
            </a:r>
            <a:endParaRPr lang="ru-RU" sz="18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0" r="19270" b="5667"/>
          <a:stretch>
            <a:fillRect/>
          </a:stretch>
        </p:blipFill>
        <p:spPr bwMode="auto">
          <a:xfrm>
            <a:off x="899592" y="2996952"/>
            <a:ext cx="15121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42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МИНЗДРАВ ПРЕДУПРЕЖДАЕТ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1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772816"/>
            <a:ext cx="5391068" cy="456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63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ТГ\Рабочий стол\Круглый стол 2011\ФОТО\no_sm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857750" cy="40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73630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МИФ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560840" cy="889324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b="1" i="1" dirty="0">
                <a:latin typeface="Times New Roman"/>
                <a:ea typeface="Times New Roman"/>
              </a:rPr>
              <a:t>КУРЕНИЕ ПОМОГАЕТ ОСТАВАТЬСЯ СТРОЙНЫМ</a:t>
            </a:r>
            <a:endParaRPr lang="ru-RU" i="1" dirty="0"/>
          </a:p>
        </p:txBody>
      </p:sp>
      <p:pic>
        <p:nvPicPr>
          <p:cNvPr id="1026" name="Picture 2" descr="C:\Users\ДТГ\Рабочий стол\Круглый стол 2011\ФОТО\29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828" y="2132856"/>
            <a:ext cx="3026776" cy="40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0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692696"/>
            <a:ext cx="6273261" cy="5688632"/>
          </a:xfrm>
        </p:spPr>
        <p:txBody>
          <a:bodyPr>
            <a:normAutofit fontScale="70000" lnSpcReduction="20000"/>
          </a:bodyPr>
          <a:lstStyle/>
          <a:p>
            <a:pPr indent="45720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3400" dirty="0" smtClean="0">
                <a:latin typeface="Times New Roman"/>
                <a:ea typeface="Times New Roman"/>
              </a:rPr>
              <a:t>Это </a:t>
            </a:r>
            <a:r>
              <a:rPr lang="ru-RU" sz="3400" dirty="0">
                <a:latin typeface="Times New Roman"/>
                <a:ea typeface="Times New Roman"/>
              </a:rPr>
              <a:t>широко распространенное заблуждение. 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Многие  </a:t>
            </a:r>
            <a:r>
              <a:rPr lang="ru-RU" sz="3400" dirty="0">
                <a:latin typeface="Times New Roman"/>
                <a:ea typeface="Times New Roman"/>
              </a:rPr>
              <a:t>наверняка знают тучных людей, которые много курят; тем не менее, это не помогает им избавиться от лишней массы тела. 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В </a:t>
            </a:r>
            <a:r>
              <a:rPr lang="ru-RU" sz="3400" dirty="0">
                <a:latin typeface="Times New Roman"/>
                <a:ea typeface="Times New Roman"/>
              </a:rPr>
              <a:t>то же время, если человек, который много лет курил, бросает курить, он действительно может прибавить в весе. Это объясняется не таинственными свойствами табака, а тем, что, отказавшись от него, человек возвращает себе прежнее здоровье, </a:t>
            </a:r>
            <a:r>
              <a:rPr lang="ru-RU" sz="3400" dirty="0" smtClean="0">
                <a:latin typeface="Times New Roman"/>
                <a:ea typeface="Times New Roman"/>
              </a:rPr>
              <a:t>аппетит. Курение </a:t>
            </a:r>
            <a:r>
              <a:rPr lang="ru-RU" sz="3400" dirty="0">
                <a:latin typeface="Times New Roman"/>
                <a:ea typeface="Times New Roman"/>
              </a:rPr>
              <a:t>портит аппетит и способствует возникновению гастрита, а порой и язвы желудка</a:t>
            </a:r>
            <a:r>
              <a:rPr lang="ru-RU" sz="3400" dirty="0" smtClean="0">
                <a:latin typeface="Times New Roman"/>
                <a:ea typeface="Times New Roman"/>
              </a:rPr>
              <a:t>.</a:t>
            </a:r>
          </a:p>
          <a:p>
            <a:pPr indent="457200" algn="just"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 </a:t>
            </a:r>
            <a:r>
              <a:rPr lang="ru-RU" sz="3400" dirty="0">
                <a:latin typeface="Times New Roman"/>
                <a:ea typeface="Times New Roman"/>
              </a:rPr>
              <a:t>Таким образом, стройность благодаря курению слишком дорого обходится.</a:t>
            </a:r>
            <a:endParaRPr lang="ru-RU" sz="1600" dirty="0">
              <a:latin typeface="Times New Roman"/>
              <a:ea typeface="Times New Roman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0" r="19270" b="5667"/>
          <a:stretch>
            <a:fillRect/>
          </a:stretch>
        </p:blipFill>
        <p:spPr bwMode="auto">
          <a:xfrm>
            <a:off x="611560" y="2996952"/>
            <a:ext cx="15121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6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664296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МИФ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488832" cy="889324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b="1" i="1" dirty="0">
                <a:latin typeface="Times New Roman"/>
                <a:ea typeface="Times New Roman"/>
              </a:rPr>
              <a:t>КУРЕНИЕ ПОМОГАЕТ </a:t>
            </a:r>
            <a:r>
              <a:rPr lang="ru-RU" b="1" i="1" dirty="0" smtClean="0">
                <a:latin typeface="Times New Roman"/>
                <a:ea typeface="Times New Roman"/>
              </a:rPr>
              <a:t>СОГРЕТЬСЯ                           </a:t>
            </a:r>
            <a:r>
              <a:rPr lang="ru-RU" b="1" i="1" dirty="0">
                <a:latin typeface="Times New Roman"/>
                <a:ea typeface="Times New Roman"/>
              </a:rPr>
              <a:t>В ХОЛОДНОЕ ВРЕМЯ ГОДА</a:t>
            </a:r>
            <a:endParaRPr lang="ru-RU" i="1" dirty="0"/>
          </a:p>
        </p:txBody>
      </p:sp>
      <p:pic>
        <p:nvPicPr>
          <p:cNvPr id="2050" name="Picture 2" descr="C:\Users\ДТГ\Рабочий стол\Круглый стол 2011\ФОТО\0-118651-av1pvs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564904"/>
            <a:ext cx="49821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ТГ\Рабочий стол\Круглый стол 2011\ФОТО\no_sm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464496" cy="35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76672"/>
            <a:ext cx="6696744" cy="5760640"/>
          </a:xfrm>
        </p:spPr>
        <p:txBody>
          <a:bodyPr>
            <a:normAutofit fontScale="55000" lnSpcReduction="20000"/>
          </a:bodyPr>
          <a:lstStyle/>
          <a:p>
            <a:pPr indent="45720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              </a:t>
            </a:r>
            <a:r>
              <a:rPr lang="ru-RU" sz="3400" dirty="0" smtClean="0">
                <a:latin typeface="Times New Roman"/>
                <a:ea typeface="Times New Roman"/>
              </a:rPr>
              <a:t> </a:t>
            </a:r>
            <a:r>
              <a:rPr lang="ru-RU" sz="4400" dirty="0" smtClean="0">
                <a:latin typeface="Times New Roman"/>
                <a:ea typeface="Times New Roman"/>
              </a:rPr>
              <a:t>Механизмы</a:t>
            </a:r>
            <a:r>
              <a:rPr lang="ru-RU" sz="4400" dirty="0">
                <a:latin typeface="Times New Roman"/>
                <a:ea typeface="Times New Roman"/>
              </a:rPr>
              <a:t>, которые лежат в основе “согревающего” эффекта курения. 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/>
                <a:ea typeface="Times New Roman"/>
              </a:rPr>
              <a:t>Попав </a:t>
            </a:r>
            <a:r>
              <a:rPr lang="ru-RU" sz="4400" dirty="0">
                <a:latin typeface="Times New Roman"/>
                <a:ea typeface="Times New Roman"/>
              </a:rPr>
              <a:t>в организм человека, табачные яды способствуют выработке таких веществ, которые увеличивают частоту пульса и уровень артериального давления</a:t>
            </a:r>
            <a:r>
              <a:rPr lang="ru-RU" sz="4400" dirty="0" smtClean="0">
                <a:latin typeface="Times New Roman"/>
                <a:ea typeface="Times New Roman"/>
              </a:rPr>
              <a:t>.</a:t>
            </a:r>
          </a:p>
          <a:p>
            <a:pPr indent="45720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Это в определенной степени, действительно, создает кратковременный “согревающий” эффект. </a:t>
            </a:r>
            <a:r>
              <a:rPr lang="ru-RU" sz="4400" dirty="0" smtClean="0">
                <a:latin typeface="Times New Roman"/>
                <a:ea typeface="Times New Roman"/>
              </a:rPr>
              <a:t>Однако, </a:t>
            </a:r>
            <a:r>
              <a:rPr lang="ru-RU" sz="4400" dirty="0">
                <a:latin typeface="Times New Roman"/>
                <a:ea typeface="Times New Roman"/>
              </a:rPr>
              <a:t>у</a:t>
            </a:r>
            <a:r>
              <a:rPr lang="ru-RU" sz="4400" dirty="0" smtClean="0">
                <a:latin typeface="Times New Roman"/>
                <a:ea typeface="Times New Roman"/>
              </a:rPr>
              <a:t>чащение </a:t>
            </a:r>
            <a:r>
              <a:rPr lang="ru-RU" sz="4400" dirty="0">
                <a:latin typeface="Times New Roman"/>
                <a:ea typeface="Times New Roman"/>
              </a:rPr>
              <a:t>пульса и повышение артериального давления в конечном счете приводят к истощению резервов организма и к различным заболеваниям.</a:t>
            </a:r>
            <a:endParaRPr lang="ru-RU" sz="2000" dirty="0"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ru-RU" sz="4400" dirty="0">
                <a:latin typeface="Times New Roman"/>
                <a:ea typeface="Times New Roman"/>
              </a:rPr>
              <a:t>Есть и еще одна вредная сторона курения на морозе. Чередование воздействия на зубную эмаль морозного воздуха и горячего табачного дыма приводит к образованию в ней трещин, порче зубной эмали и развитию кариеса.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buNone/>
            </a:pPr>
            <a:endParaRPr lang="ru-RU" sz="44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23728" cy="2123728"/>
          </a:xfrm>
          <a:prstGeom prst="rect">
            <a:avLst/>
          </a:prstGeom>
          <a:noFill/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0" r="19270" b="5667"/>
          <a:stretch>
            <a:fillRect/>
          </a:stretch>
        </p:blipFill>
        <p:spPr bwMode="auto">
          <a:xfrm>
            <a:off x="611560" y="2996952"/>
            <a:ext cx="15121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0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МИФ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344816" cy="889324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ru-RU" b="1" i="1" dirty="0">
                <a:latin typeface="Times New Roman"/>
                <a:ea typeface="Times New Roman"/>
              </a:rPr>
              <a:t>КУРЕНИЕ ПОМОГАЕТ СОСРЕДОТОЧИТЬСЯ И ЛУЧШЕ РАБОТАТЬ</a:t>
            </a:r>
            <a:endParaRPr lang="ru-RU" i="1" dirty="0"/>
          </a:p>
        </p:txBody>
      </p:sp>
      <p:pic>
        <p:nvPicPr>
          <p:cNvPr id="4" name="Picture 3" descr="C:\Users\ДТГ\Рабочий стол\Круглый стол 2011\ФОТО\no_sm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857750" cy="40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ТГ\Рабочий стол\76094127_netkurevu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676613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9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764704"/>
            <a:ext cx="6048672" cy="5760640"/>
          </a:xfrm>
        </p:spPr>
        <p:txBody>
          <a:bodyPr>
            <a:normAutofit fontScale="55000" lnSpcReduction="20000"/>
          </a:bodyPr>
          <a:lstStyle/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3400" dirty="0">
                <a:latin typeface="Times New Roman"/>
                <a:ea typeface="Times New Roman"/>
              </a:rPr>
              <a:t>Курильщики нередко думают, что курение повышает работоспособность человека. Это не </a:t>
            </a:r>
            <a:r>
              <a:rPr lang="ru-RU" sz="3400" dirty="0" smtClean="0">
                <a:latin typeface="Times New Roman"/>
                <a:ea typeface="Times New Roman"/>
              </a:rPr>
              <a:t>так, попадая </a:t>
            </a:r>
            <a:r>
              <a:rPr lang="ru-RU" sz="3400" dirty="0">
                <a:latin typeface="Times New Roman"/>
                <a:ea typeface="Times New Roman"/>
              </a:rPr>
              <a:t>в организм человека, табачные яды способствуют сужению кровеносных сосудов, в том числе и сосудов головного мозга</a:t>
            </a:r>
            <a:r>
              <a:rPr lang="ru-RU" sz="3400" dirty="0" smtClean="0">
                <a:latin typeface="Times New Roman"/>
                <a:ea typeface="Times New Roman"/>
              </a:rPr>
              <a:t>.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 </a:t>
            </a:r>
            <a:r>
              <a:rPr lang="ru-RU" sz="3400" dirty="0">
                <a:latin typeface="Times New Roman"/>
                <a:ea typeface="Times New Roman"/>
              </a:rPr>
              <a:t>Кровоснабжение мозга значительно ухудшается — в результате снижается умственная работоспособность. 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Курящие </a:t>
            </a:r>
            <a:r>
              <a:rPr lang="ru-RU" sz="3400" dirty="0">
                <a:latin typeface="Times New Roman"/>
                <a:ea typeface="Times New Roman"/>
              </a:rPr>
              <a:t>школьники с трудом усваивают учебный материал, что сказывается на их успеваемости. Как было установлено в эксперименте, курение замедляет скорость реакции и ослабляет внимание</a:t>
            </a:r>
            <a:r>
              <a:rPr lang="ru-RU" sz="3400" dirty="0" smtClean="0">
                <a:latin typeface="Times New Roman"/>
                <a:ea typeface="Times New Roman"/>
              </a:rPr>
              <a:t>.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Постоянное </a:t>
            </a:r>
            <a:r>
              <a:rPr lang="ru-RU" sz="3400" dirty="0">
                <a:latin typeface="Times New Roman"/>
                <a:ea typeface="Times New Roman"/>
              </a:rPr>
              <a:t>подстегивание организма курением в конечном счете оказывает отрицательное воздействие на здоровье </a:t>
            </a:r>
            <a:r>
              <a:rPr lang="ru-RU" sz="3400" dirty="0" smtClean="0">
                <a:latin typeface="Times New Roman"/>
                <a:ea typeface="Times New Roman"/>
              </a:rPr>
              <a:t>человека.</a:t>
            </a:r>
            <a:r>
              <a:rPr lang="ru-RU" sz="1600" dirty="0" smtClean="0">
                <a:latin typeface="Times New Roman"/>
                <a:ea typeface="Times New Roman"/>
              </a:rPr>
              <a:t>  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400" dirty="0" smtClean="0">
                <a:latin typeface="Times New Roman"/>
                <a:ea typeface="Times New Roman"/>
              </a:rPr>
              <a:t>Жизненного </a:t>
            </a:r>
            <a:r>
              <a:rPr lang="ru-RU" sz="3400" dirty="0">
                <a:latin typeface="Times New Roman"/>
                <a:ea typeface="Times New Roman"/>
              </a:rPr>
              <a:t>успеха люди достигают вопреки, а не благодаря курению.</a:t>
            </a:r>
            <a:endParaRPr lang="ru-RU" sz="1600" dirty="0">
              <a:latin typeface="Times New Roman"/>
              <a:ea typeface="Times New Roman"/>
            </a:endParaRPr>
          </a:p>
          <a:p>
            <a:pPr marL="68580" indent="457200">
              <a:buNone/>
            </a:pPr>
            <a:endParaRPr lang="ru-RU" sz="34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0" r="19270" b="5667"/>
          <a:stretch>
            <a:fillRect/>
          </a:stretch>
        </p:blipFill>
        <p:spPr bwMode="auto">
          <a:xfrm>
            <a:off x="611560" y="2996952"/>
            <a:ext cx="15121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74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96344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МИФ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777317" cy="889324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b="1" i="1" dirty="0">
                <a:latin typeface="Times New Roman"/>
                <a:ea typeface="Times New Roman"/>
              </a:rPr>
              <a:t>КУРЯТ ЧТОБЫ ВЫГЛЯДЕТЬ СОВРЕМЕННЫМ, НЕЗАВИСИМЫМ</a:t>
            </a:r>
            <a:endParaRPr lang="ru-RU" i="1" dirty="0"/>
          </a:p>
        </p:txBody>
      </p:sp>
      <p:pic>
        <p:nvPicPr>
          <p:cNvPr id="4098" name="Picture 2" descr="C:\Users\ДТГ\Рабочий стол\Круглый стол 2011\ФОТО\181a28fe9c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6" t="14113" r="27576"/>
          <a:stretch/>
        </p:blipFill>
        <p:spPr bwMode="auto">
          <a:xfrm>
            <a:off x="5436096" y="2301853"/>
            <a:ext cx="29649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ТГ\Рабочий стол\Круглый стол 2011\ФОТО\no_sm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7260"/>
            <a:ext cx="4857750" cy="40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1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20688"/>
            <a:ext cx="5481173" cy="5616624"/>
          </a:xfrm>
        </p:spPr>
        <p:txBody>
          <a:bodyPr>
            <a:normAutofit fontScale="47500" lnSpcReduction="20000"/>
          </a:bodyPr>
          <a:lstStyle/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200" dirty="0">
                <a:latin typeface="Times New Roman"/>
                <a:ea typeface="Times New Roman"/>
              </a:rPr>
              <a:t>Действительно, когда-то курить было модно. Считалось, что курящий мужчина выглядит мужественным, а курящая женщина — элегантной и независимой. Сейчас во всем мире мода на курение проходит, курящих становится все меньше. </a:t>
            </a:r>
            <a:endParaRPr lang="ru-RU" sz="4200" dirty="0" smtClean="0">
              <a:latin typeface="Times New Roman"/>
              <a:ea typeface="Times New Roman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/>
                <a:ea typeface="Times New Roman"/>
              </a:rPr>
              <a:t>В </a:t>
            </a:r>
            <a:r>
              <a:rPr lang="ru-RU" sz="4200" dirty="0">
                <a:latin typeface="Times New Roman"/>
                <a:ea typeface="Times New Roman"/>
              </a:rPr>
              <a:t>наше время во всех цивилизованных странах считается модным, если молодой человек выглядит спортивным, стройным и не курит</a:t>
            </a:r>
            <a:r>
              <a:rPr lang="ru-RU" sz="4200" dirty="0" smtClean="0">
                <a:latin typeface="Times New Roman"/>
                <a:ea typeface="Times New Roman"/>
              </a:rPr>
              <a:t>.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/>
                <a:ea typeface="Times New Roman"/>
              </a:rPr>
              <a:t>Прошла </a:t>
            </a:r>
            <a:r>
              <a:rPr lang="ru-RU" sz="4200" dirty="0">
                <a:latin typeface="Times New Roman"/>
                <a:ea typeface="Times New Roman"/>
              </a:rPr>
              <a:t>мода на нюхательный табак и табакерки, пройдет мода и на курение сигарет. </a:t>
            </a:r>
            <a:endParaRPr lang="ru-RU" sz="4200" dirty="0" smtClean="0">
              <a:latin typeface="Times New Roman"/>
              <a:ea typeface="Times New Roman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/>
                <a:ea typeface="Times New Roman"/>
              </a:rPr>
              <a:t>Во </a:t>
            </a:r>
            <a:r>
              <a:rPr lang="ru-RU" sz="4200" dirty="0">
                <a:latin typeface="Times New Roman"/>
                <a:ea typeface="Times New Roman"/>
              </a:rPr>
              <a:t>многих странах разрешают курить в общественных местах. </a:t>
            </a:r>
            <a:endParaRPr lang="ru-RU" sz="4200" dirty="0" smtClean="0">
              <a:latin typeface="Times New Roman"/>
              <a:ea typeface="Times New Roman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200" dirty="0" smtClean="0">
                <a:latin typeface="Times New Roman"/>
                <a:ea typeface="Times New Roman"/>
              </a:rPr>
              <a:t>Курение </a:t>
            </a:r>
            <a:r>
              <a:rPr lang="ru-RU" sz="4200" dirty="0">
                <a:latin typeface="Times New Roman"/>
                <a:ea typeface="Times New Roman"/>
              </a:rPr>
              <a:t>в присутствии других рассматривается как дурной тон, результат плохого воспитания.</a:t>
            </a:r>
            <a:endParaRPr lang="ru-RU" sz="1900" dirty="0">
              <a:latin typeface="Times New Roman"/>
              <a:ea typeface="Times New Roman"/>
            </a:endParaRPr>
          </a:p>
          <a:p>
            <a:pPr marL="68580" indent="0">
              <a:buNone/>
            </a:pPr>
            <a:endParaRPr lang="ru-RU" sz="38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123728" cy="2123728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0" r="19270" b="5667"/>
          <a:stretch>
            <a:fillRect/>
          </a:stretch>
        </p:blipFill>
        <p:spPr bwMode="auto">
          <a:xfrm>
            <a:off x="899592" y="2996952"/>
            <a:ext cx="15121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74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141</TotalTime>
  <Words>568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МИФ 1</vt:lpstr>
      <vt:lpstr>Слайд 3</vt:lpstr>
      <vt:lpstr>МИФ 2</vt:lpstr>
      <vt:lpstr>Слайд 5</vt:lpstr>
      <vt:lpstr>МИФ 3</vt:lpstr>
      <vt:lpstr>Слайд 7</vt:lpstr>
      <vt:lpstr>МИФ 4</vt:lpstr>
      <vt:lpstr>Слайд 9</vt:lpstr>
      <vt:lpstr>МИФ 5</vt:lpstr>
      <vt:lpstr>Слайд 11</vt:lpstr>
      <vt:lpstr>МИНЗДРАВ ПРЕДУПРЕЖДАЕТ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              О                                  КУРЕНИИ</dc:title>
  <dc:creator>ДТГ</dc:creator>
  <cp:lastModifiedBy>ok</cp:lastModifiedBy>
  <cp:revision>10</cp:revision>
  <dcterms:created xsi:type="dcterms:W3CDTF">2011-10-23T06:17:50Z</dcterms:created>
  <dcterms:modified xsi:type="dcterms:W3CDTF">2024-05-27T07:04:37Z</dcterms:modified>
</cp:coreProperties>
</file>