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22"/>
  </p:notesMasterIdLst>
  <p:sldIdLst>
    <p:sldId id="288" r:id="rId2"/>
    <p:sldId id="289" r:id="rId3"/>
    <p:sldId id="257" r:id="rId4"/>
    <p:sldId id="278" r:id="rId5"/>
    <p:sldId id="268" r:id="rId6"/>
    <p:sldId id="258" r:id="rId7"/>
    <p:sldId id="275" r:id="rId8"/>
    <p:sldId id="281" r:id="rId9"/>
    <p:sldId id="259" r:id="rId10"/>
    <p:sldId id="296" r:id="rId11"/>
    <p:sldId id="302" r:id="rId12"/>
    <p:sldId id="276" r:id="rId13"/>
    <p:sldId id="271" r:id="rId14"/>
    <p:sldId id="272" r:id="rId15"/>
    <p:sldId id="291" r:id="rId16"/>
    <p:sldId id="264" r:id="rId17"/>
    <p:sldId id="262" r:id="rId18"/>
    <p:sldId id="266" r:id="rId19"/>
    <p:sldId id="265" r:id="rId20"/>
    <p:sldId id="29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E96"/>
    <a:srgbClr val="09109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1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5790E-D9D5-4839-AB6B-76C0050860E6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E0E0A-D6B4-4FF0-9C0F-662612878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669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D4D1-05CB-4384-9A51-E0828E6A642F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7186-E222-4B48-A2A7-9DE9CF40AB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D4D1-05CB-4384-9A51-E0828E6A642F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7186-E222-4B48-A2A7-9DE9CF40A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D4D1-05CB-4384-9A51-E0828E6A642F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7186-E222-4B48-A2A7-9DE9CF40A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D4D1-05CB-4384-9A51-E0828E6A642F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7186-E222-4B48-A2A7-9DE9CF40AB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D4D1-05CB-4384-9A51-E0828E6A642F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7186-E222-4B48-A2A7-9DE9CF40A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D4D1-05CB-4384-9A51-E0828E6A642F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7186-E222-4B48-A2A7-9DE9CF40AB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D4D1-05CB-4384-9A51-E0828E6A642F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7186-E222-4B48-A2A7-9DE9CF40AB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D4D1-05CB-4384-9A51-E0828E6A642F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7186-E222-4B48-A2A7-9DE9CF40A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D4D1-05CB-4384-9A51-E0828E6A642F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7186-E222-4B48-A2A7-9DE9CF40A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D4D1-05CB-4384-9A51-E0828E6A642F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7186-E222-4B48-A2A7-9DE9CF40A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D4D1-05CB-4384-9A51-E0828E6A642F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7186-E222-4B48-A2A7-9DE9CF40AB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999D4D1-05CB-4384-9A51-E0828E6A642F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CE7186-E222-4B48-A2A7-9DE9CF40AB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2" name="Picture 1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4" descr="http://www.knowledgerush.com/wiki_image/b/b9/Leon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628800"/>
            <a:ext cx="2643206" cy="3700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404664"/>
            <a:ext cx="8715404" cy="15001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К 90-летию со дня рождения Алексея Архиповича Леонова</a:t>
            </a: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pk - Воскрешение (Cоветская Космическая Музыка, 1985) [с сайта www.ololo.fm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78606" y="1714488"/>
            <a:ext cx="161924" cy="161924"/>
          </a:xfrm>
          <a:prstGeom prst="rect">
            <a:avLst/>
          </a:prstGeom>
        </p:spPr>
      </p:pic>
      <p:sp>
        <p:nvSpPr>
          <p:cNvPr id="2560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8" name="AutoShape 8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0" name="AutoShape 10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11760" y="1340768"/>
            <a:ext cx="52565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Взгляд      </a:t>
            </a:r>
            <a:endParaRPr lang="ru-RU" sz="5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из                                                                                        </a:t>
            </a: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космоса</a:t>
            </a: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427984" y="6021288"/>
            <a:ext cx="38164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информационный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лист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15" name="Picture 15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86697">
            <a:off x="5977065" y="2516305"/>
            <a:ext cx="3872733" cy="387273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audio>
              <p:cMediaNode vol="2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5013176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otype Corsiva" pitchFamily="66" charset="0"/>
              </a:rPr>
              <a:t>У Алексея Архиповича и Светланы Павловны двое дочерей – Виктория и Оксана. Старшая – Виктория - умерла в 35-летнем возрасте от заболевания легких.</a:t>
            </a:r>
          </a:p>
        </p:txBody>
      </p:sp>
      <p:pic>
        <p:nvPicPr>
          <p:cNvPr id="6" name="Picture 2" descr="http://alfabank.ru/_files/career/news/29332/image_34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060848"/>
            <a:ext cx="4355976" cy="2691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http://old.rgantd.ru/vzal/leonov/i/14_1-15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3816424" cy="2918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355976" y="47667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Семья А.А.Леонова</a:t>
            </a:r>
            <a:r>
              <a:rPr lang="ru-RU" sz="44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25819677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2850" y="260648"/>
            <a:ext cx="9144000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u-RU" sz="3600" b="1" dirty="0" smtClean="0">
                <a:solidFill>
                  <a:schemeClr val="bg1"/>
                </a:solidFill>
                <a:effectLst/>
                <a:latin typeface="Monotype Corsiva" pitchFamily="66" charset="0"/>
                <a:ea typeface="+mj-ea"/>
                <a:cs typeface="+mj-cs"/>
              </a:rPr>
              <a:t>Служба в отряде космонавтов после полёта</a:t>
            </a:r>
            <a:r>
              <a:rPr kumimoji="0" lang="ru-RU" sz="6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6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8478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 1965-1967 годах А.А. Леонов - старший инструктор, космонавт, заместитель командира отряда космонавтов - летчик-космонавт СССР.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8529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 1967 по 1970 год командовал лунной группой космонавтов.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57301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 1970 по 1972 год </a:t>
            </a:r>
            <a:r>
              <a:rPr lang="ru-RU" sz="2000" b="1" dirty="0" err="1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А.Леонов</a:t>
            </a:r>
            <a:r>
              <a:rPr lang="ru-RU" sz="2000" b="1" dirty="0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 - начальник 1-го управления НИИ ЦПК.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42930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 1972 по 1991 год – заместитель начальника Центра подготовки космонавтов имени Ю.А. Гагарина, командир отряда космонавтов.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566124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Monotype Corsiva" pitchFamily="66" charset="0"/>
              </a:rPr>
              <a:t>С 1977 по 1979 год А.А. Леонов – адъюнкт Академии имени Жуковского. </a:t>
            </a:r>
          </a:p>
        </p:txBody>
      </p:sp>
      <p:pic>
        <p:nvPicPr>
          <p:cNvPr id="13" name="Picture 3" descr="http://www.raumfahrer.net/forum/smf/index.php?PHPSESSID=vkf1q7jhiarfgieak5vb1mdmp0&amp;action=media;sa=media;in=18148;pre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72816"/>
            <a:ext cx="3376659" cy="4347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09812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4427984" y="908720"/>
            <a:ext cx="4429156" cy="50886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2E9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</a:rPr>
              <a:t>В 1981 году окончил аспирантуру при Военно-воздушной инженерной академии имени Н.Е. Жуковского и стал кандидатом технических наук,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lang="ru-RU" sz="2600" b="1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  <a:r>
              <a:rPr lang="ru-RU" sz="2600" b="1" dirty="0" smtClean="0">
                <a:solidFill>
                  <a:schemeClr val="bg1"/>
                </a:solidFill>
                <a:latin typeface="Monotype Corsiva" pitchFamily="66" charset="0"/>
              </a:rPr>
              <a:t>З</a:t>
            </a:r>
            <a:r>
              <a:rPr kumimoji="0" lang="ru-RU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</a:rPr>
              <a:t>атем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</a:rPr>
              <a:t>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</a:rPr>
              <a:t>– действительным членом Международной академии астронавтики.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http://www.nmspacemuseum.org/halloffame/images/large/leon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548680"/>
            <a:ext cx="3521347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764704"/>
            <a:ext cx="4143371" cy="566754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За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годы научно-практической работы и во время космических полетов Леоновым был выполнен целый ряд исследований и экспериментов, среди которых: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исследование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световых и цветовых    характеристик зрения после полета в космос,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влияние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факторов космического полета на остроту зрения пилота комплекса "Буран",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разработка </a:t>
            </a:r>
            <a:r>
              <a:rPr lang="ru-RU" b="1" dirty="0" err="1" smtClean="0">
                <a:solidFill>
                  <a:schemeClr val="bg1"/>
                </a:solidFill>
                <a:latin typeface="Monotype Corsiva" pitchFamily="66" charset="0"/>
              </a:rPr>
              <a:t>гидролаборатории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создание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скафандра для работы в гидросфере.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  <a:endParaRPr lang="ru-RU" sz="2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Picture 2" descr="http://samarahay.ru/images/stories/samaraskie-novosti/00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84784"/>
            <a:ext cx="3657873" cy="2438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u-RU" sz="2800" b="1" dirty="0" smtClean="0">
                <a:solidFill>
                  <a:schemeClr val="bg1"/>
                </a:solidFill>
                <a:effectLst/>
                <a:latin typeface="Monotype Corsiva" pitchFamily="66" charset="0"/>
                <a:ea typeface="+mj-ea"/>
                <a:cs typeface="+mj-cs"/>
              </a:rPr>
              <a:t>Научная 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Monotype Corsiva" pitchFamily="66" charset="0"/>
                <a:ea typeface="+mj-ea"/>
                <a:cs typeface="+mj-cs"/>
              </a:rPr>
              <a:t>деятельность 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Monotype Corsiva" pitchFamily="66" charset="0"/>
                <a:ea typeface="+mj-ea"/>
                <a:cs typeface="+mj-cs"/>
              </a:rPr>
              <a:t>Алексея Леонова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32040" y="4365104"/>
            <a:ext cx="3888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buNone/>
            </a:pPr>
            <a:r>
              <a:rPr lang="ru-RU" sz="2000" dirty="0" smtClean="0">
                <a:solidFill>
                  <a:srgbClr val="0E2E96"/>
                </a:solidFill>
              </a:rPr>
              <a:t>  </a:t>
            </a: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Он неоднократно принимал участие в научных конференциях и международных конгрессах, сделал около 30 докладов. </a:t>
            </a:r>
            <a:endParaRPr lang="ru-RU" sz="20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indent="457200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Также </a:t>
            </a: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он является автором нескольких книг.</a:t>
            </a:r>
            <a:endParaRPr lang="ru-RU" sz="2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915816" y="1124744"/>
            <a:ext cx="3024336" cy="1440160"/>
          </a:xfrm>
        </p:spPr>
        <p:txBody>
          <a:bodyPr>
            <a:noAutofit/>
          </a:bodyPr>
          <a:lstStyle/>
          <a:p>
            <a:pPr indent="18288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      </a:t>
            </a: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А.Леонов - автор около 200 картин и 5 художественных альбомов, среди которых космические пейзажи, фантастика, земные пейзажи, портреты друзей. </a:t>
            </a:r>
            <a:endParaRPr lang="ru-RU" sz="20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indent="182880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Его </a:t>
            </a: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работы широко выставляются и публикуются. </a:t>
            </a:r>
            <a:endParaRPr lang="ru-RU" sz="20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indent="182880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Сегодня </a:t>
            </a: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Алексей Архипович Леонов живет и работает в Москве.</a:t>
            </a:r>
          </a:p>
        </p:txBody>
      </p:sp>
      <p:pic>
        <p:nvPicPr>
          <p:cNvPr id="4098" name="Picture 2" descr="http://img1.liveinternet.ru/images/attach/c/7/96/844/96844929_large_LEONOV_Na_Lu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501008"/>
            <a:ext cx="3000396" cy="2250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http://art-assorty.ru/uploads/posts/2013-10/thumbs/1381725700_3dztdzowr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836712"/>
            <a:ext cx="2880319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4" name="Picture 2" descr="http://www.gctc.ru/media/images/news/2012/kosmonavti/leonov/8-23-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7" y="980728"/>
            <a:ext cx="2664296" cy="2728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3528" y="0"/>
            <a:ext cx="8568952" cy="11247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Алексей Леонов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–художник-космонавт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3933056"/>
            <a:ext cx="7525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dirty="0" smtClean="0">
                <a:solidFill>
                  <a:srgbClr val="0E2E96"/>
                </a:solidFill>
                <a:latin typeface="Monotype Corsiva" pitchFamily="66" charset="0"/>
              </a:rPr>
              <a:t>   </a:t>
            </a:r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Легендарный летчик-космонавт представил свои работы в Минске. Выставка «Земная и космическая живопись» Алексея Леонова открылась 23 апреля в Национальном художественном музее. </a:t>
            </a:r>
            <a:endParaRPr lang="ru-RU" sz="24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indent="457200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Партнером </a:t>
            </a:r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выставки выступило ЗАО «Альфа-Банк»(Беларусь).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5" name="Picture 2" descr="http://a-blog.by/wp-content/gallery/leonov/121_pr_project_corp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4200467" cy="315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0"/>
            <a:ext cx="7972425" cy="1556792"/>
          </a:xfrm>
          <a:effectLst/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2700" b="0" dirty="0" smtClean="0">
                <a:solidFill>
                  <a:schemeClr val="bg1"/>
                </a:solidFill>
                <a:effectLst/>
              </a:rPr>
              <a:t>       </a:t>
            </a:r>
            <a:r>
              <a:rPr lang="ru-RU" sz="2700" dirty="0" smtClean="0">
                <a:solidFill>
                  <a:schemeClr val="bg1"/>
                </a:solidFill>
                <a:effectLst/>
                <a:latin typeface="Monotype Corsiva" pitchFamily="66" charset="0"/>
              </a:rPr>
              <a:t>Живописью он увлекся еще в юности. В содружестве с художником-фантастом Андреем Соколовым он создал ряд почтовых марок СССР на космическую тему. </a:t>
            </a:r>
            <a:r>
              <a:rPr lang="ru-RU" dirty="0">
                <a:solidFill>
                  <a:schemeClr val="bg1"/>
                </a:solidFill>
                <a:effectLst/>
                <a:latin typeface="Monotype Corsiva" pitchFamily="66" charset="0"/>
              </a:rPr>
              <a:t/>
            </a:r>
            <a:br>
              <a:rPr lang="ru-RU" dirty="0">
                <a:solidFill>
                  <a:schemeClr val="bg1"/>
                </a:solidFill>
                <a:effectLst/>
                <a:latin typeface="Monotype Corsiva" pitchFamily="66" charset="0"/>
              </a:rPr>
            </a:br>
            <a:endParaRPr lang="ru-RU" dirty="0">
              <a:solidFill>
                <a:schemeClr val="bg1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4338" name="Picture 2" descr="File:1972. 15 лет космической эры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869160"/>
            <a:ext cx="2500330" cy="1756483"/>
          </a:xfrm>
          <a:prstGeom prst="rect">
            <a:avLst/>
          </a:prstGeom>
          <a:noFill/>
        </p:spPr>
      </p:pic>
      <p:pic>
        <p:nvPicPr>
          <p:cNvPr id="14340" name="Picture 4" descr="File:1972. 15 лет космической эры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276872"/>
            <a:ext cx="2524311" cy="1785950"/>
          </a:xfrm>
          <a:prstGeom prst="rect">
            <a:avLst/>
          </a:prstGeom>
          <a:noFill/>
        </p:spPr>
      </p:pic>
      <p:pic>
        <p:nvPicPr>
          <p:cNvPr id="14342" name="Picture 6" descr="File:1972. 15 лет космической эры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412776"/>
            <a:ext cx="2500330" cy="1756482"/>
          </a:xfrm>
          <a:prstGeom prst="rect">
            <a:avLst/>
          </a:prstGeom>
          <a:noFill/>
        </p:spPr>
      </p:pic>
      <p:pic>
        <p:nvPicPr>
          <p:cNvPr id="14344" name="Picture 8" descr="File:1972. 15 лет космической эры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221088"/>
            <a:ext cx="2500330" cy="1762733"/>
          </a:xfrm>
          <a:prstGeom prst="rect">
            <a:avLst/>
          </a:prstGeom>
          <a:noFill/>
        </p:spPr>
      </p:pic>
      <p:pic>
        <p:nvPicPr>
          <p:cNvPr id="14346" name="Picture 10" descr="File:1972. 15 лет космической эры (6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149080"/>
            <a:ext cx="2524310" cy="1785950"/>
          </a:xfrm>
          <a:prstGeom prst="rect">
            <a:avLst/>
          </a:prstGeom>
          <a:noFill/>
        </p:spPr>
      </p:pic>
      <p:pic>
        <p:nvPicPr>
          <p:cNvPr id="14348" name="Picture 12" descr="File:1972. 15 лет космической эры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1556792"/>
            <a:ext cx="2500330" cy="17846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5364" name="Picture 4" descr="http://www.newkaliningrad.ru/upload/iblock/a31/leon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4294260" cy="2867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3528" y="404664"/>
            <a:ext cx="39604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880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В 1991 году Алексей Архипович вышел на пенсию, а с марта 1992 года генерал-майор авиации Леонов — в запасе. Он имеет  4 изобретения и более 10 научных трудов. </a:t>
            </a:r>
          </a:p>
          <a:p>
            <a:pPr indent="182880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В 1992-1993 годах был директором космических программ фирмы «</a:t>
            </a:r>
            <a:r>
              <a:rPr lang="ru-RU" sz="2000" b="1" dirty="0" err="1" smtClean="0">
                <a:solidFill>
                  <a:schemeClr val="bg1"/>
                </a:solidFill>
                <a:latin typeface="Monotype Corsiva" pitchFamily="66" charset="0"/>
              </a:rPr>
              <a:t>Четек</a:t>
            </a: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». </a:t>
            </a:r>
            <a:endParaRPr lang="ru-RU" b="1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5" name="Picture 2" descr="http://www.mediakuzbass.ru/wp-content/uploads/2013/01/Kemerovskomu-ae-roportu-prisvoili-imya-Alekseya-Leonova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3960440" cy="2947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499992" y="3789040"/>
            <a:ext cx="4248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Его имя носит кратер на Луне, улицы в Перми, Калининграде и Кемерово, Кременчуге и т.д. </a:t>
            </a:r>
            <a:endParaRPr lang="ru-RU" sz="24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indent="457200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Он </a:t>
            </a:r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является почетным гражданином 30 городов мира.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ru-RU" sz="2400" b="0" dirty="0" smtClean="0">
                <a:solidFill>
                  <a:srgbClr val="0E2E96"/>
                </a:solidFill>
                <a:effectLst/>
              </a:rPr>
              <a:t>     </a:t>
            </a:r>
            <a:r>
              <a:rPr lang="ru-RU" sz="2400" dirty="0" err="1" smtClean="0">
                <a:solidFill>
                  <a:schemeClr val="bg1"/>
                </a:solidFill>
                <a:effectLst/>
                <a:latin typeface="Monotype Corsiva" pitchFamily="66" charset="0"/>
              </a:rPr>
              <a:t>А.А.Леонову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Monotype Corsiva" pitchFamily="66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effectLst/>
                <a:latin typeface="Monotype Corsiva" pitchFamily="66" charset="0"/>
              </a:rPr>
              <a:t>посвящены почтовые марки 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Monotype Corsiva" pitchFamily="66" charset="0"/>
              </a:rPr>
              <a:t>выпуска разных </a:t>
            </a:r>
            <a:r>
              <a:rPr lang="ru-RU" sz="2400" dirty="0">
                <a:solidFill>
                  <a:schemeClr val="bg1"/>
                </a:solidFill>
                <a:effectLst/>
                <a:latin typeface="Monotype Corsiva" pitchFamily="66" charset="0"/>
              </a:rPr>
              <a:t>стран</a:t>
            </a:r>
          </a:p>
        </p:txBody>
      </p:sp>
      <p:pic>
        <p:nvPicPr>
          <p:cNvPr id="23554" name="Picture 2" descr="File:USSR miniature sheet of 1965, The Triumph of the Soviet Union. Voskhod-2 spacecraf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3816424" cy="1716466"/>
          </a:xfrm>
          <a:prstGeom prst="rect">
            <a:avLst/>
          </a:prstGeom>
          <a:noFill/>
        </p:spPr>
      </p:pic>
      <p:pic>
        <p:nvPicPr>
          <p:cNvPr id="23556" name="Picture 4" descr="Файл:Rus Stamp GSS-Leon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196752"/>
            <a:ext cx="2571750" cy="1809751"/>
          </a:xfrm>
          <a:prstGeom prst="rect">
            <a:avLst/>
          </a:prstGeom>
          <a:noFill/>
        </p:spPr>
      </p:pic>
      <p:pic>
        <p:nvPicPr>
          <p:cNvPr id="23558" name="Picture 6" descr="File:Stamp of Kazakhstan 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545734"/>
            <a:ext cx="2088233" cy="3051618"/>
          </a:xfrm>
          <a:prstGeom prst="rect">
            <a:avLst/>
          </a:prstGeom>
          <a:noFill/>
        </p:spPr>
      </p:pic>
      <p:pic>
        <p:nvPicPr>
          <p:cNvPr id="23560" name="Picture 8" descr="File:Stamps of Germany (DDR) 1965, MiNr 11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501008"/>
            <a:ext cx="2714612" cy="3157384"/>
          </a:xfrm>
          <a:prstGeom prst="rect">
            <a:avLst/>
          </a:prstGeom>
          <a:noFill/>
        </p:spPr>
      </p:pic>
      <p:pic>
        <p:nvPicPr>
          <p:cNvPr id="23562" name="Picture 10" descr="File:Soviet Union-1967-Stamp-0.04. Cosmonautics Da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149080"/>
            <a:ext cx="3528392" cy="202346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Файл:Леонов москв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2160240" cy="2880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563888" y="548680"/>
            <a:ext cx="34696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В Москве 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установлен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Памятник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Дважды Герою СССР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А.А. Леонову.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Picture 4" descr="Файл:Монумент «Землякам-космонавтам» в Калининград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996952"/>
            <a:ext cx="3294096" cy="351722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3861048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Монумент «Землякам-космонавтам»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в Калининграде.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4716016" y="2348880"/>
            <a:ext cx="3500462" cy="363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itchFamily="2" charset="2"/>
              <a:buChar char="v"/>
              <a:tabLst/>
              <a:defRPr/>
            </a:pPr>
            <a:r>
              <a:rPr lang="ru-RU" sz="2200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С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  <a:cs typeface="Times New Roman" pitchFamily="18" charset="0"/>
              </a:rPr>
              <a:t>оветский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  <a:cs typeface="Times New Roman" pitchFamily="18" charset="0"/>
              </a:rPr>
              <a:t> космонавт, первый человек, вышедший в открытый космос.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itchFamily="2" charset="2"/>
              <a:buChar char="v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  <a:cs typeface="Times New Roman" pitchFamily="18" charset="0"/>
              </a:rPr>
              <a:t>Дважды Герой Советского Союза (1965,1975). 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itchFamily="2" charset="2"/>
              <a:buChar char="v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  <a:cs typeface="Times New Roman" pitchFamily="18" charset="0"/>
              </a:rPr>
              <a:t>Лауреат Государственной премии СССР (1981). 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itchFamily="2" charset="2"/>
              <a:buChar char="v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  <a:cs typeface="Times New Roman" pitchFamily="18" charset="0"/>
              </a:rPr>
              <a:t>Член Высшего совета партии «Единая Россия».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 descr="http://www.april12.de/russcosm/photo/leon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44824"/>
            <a:ext cx="3304093" cy="4417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611560" y="188640"/>
            <a:ext cx="784887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«Человечество не останется вечно на Земле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но в погоне за светом и пространством сначала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робко проникнет за пределы атмосферы, а потом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завоюет все околосолнечное пространство.»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К. Э. Циолковский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764704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http://kp.ru/f/4/image/67/54/445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980728"/>
            <a:ext cx="5232074" cy="3109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39552" y="4365105"/>
            <a:ext cx="82809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А. А. Леонов родился 30 мая 1934 года в сибирском селе в 600 километрах от Кемерово. </a:t>
            </a:r>
          </a:p>
          <a:p>
            <a:pPr indent="457200"/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Отец - Леонов Архип Алексеевич (1892г.рожд.), был крестьянином, в прошлом – шахтером. </a:t>
            </a:r>
          </a:p>
          <a:p>
            <a:pPr indent="457200"/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Мать - Леонова (Сотникова) Евдокия </a:t>
            </a:r>
            <a:r>
              <a:rPr lang="ru-RU" sz="2000" b="1" dirty="0" err="1" smtClean="0">
                <a:solidFill>
                  <a:schemeClr val="bg1"/>
                </a:solidFill>
                <a:latin typeface="Monotype Corsiva" pitchFamily="66" charset="0"/>
              </a:rPr>
              <a:t>Минаевна</a:t>
            </a: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 (1895г.рожд.), - учительница.</a:t>
            </a: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9144000" cy="214311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5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Семья</a:t>
            </a:r>
            <a:r>
              <a:rPr kumimoji="0" lang="ru-RU" sz="6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6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836712"/>
            <a:ext cx="82810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dirty="0" smtClean="0">
                <a:solidFill>
                  <a:schemeClr val="bg1"/>
                </a:solidFill>
                <a:latin typeface="Monotype Corsiva" pitchFamily="66" charset="0"/>
              </a:rPr>
              <a:t>В 9 лет пошел в начальную школу. Спустя 4 года семья переехала по месту работы отца в город Калининград (бывший Кёнигсберг). Ещё в школе Алексей интересовался </a:t>
            </a:r>
            <a:r>
              <a:rPr lang="ru-RU" sz="2400" dirty="0" err="1" smtClean="0">
                <a:solidFill>
                  <a:schemeClr val="bg1"/>
                </a:solidFill>
                <a:latin typeface="Monotype Corsiva" pitchFamily="66" charset="0"/>
              </a:rPr>
              <a:t>авиатехникой</a:t>
            </a:r>
            <a:r>
              <a:rPr lang="ru-RU" sz="2400" dirty="0" smtClean="0">
                <a:solidFill>
                  <a:schemeClr val="bg1"/>
                </a:solidFill>
                <a:latin typeface="Monotype Corsiva" pitchFamily="66" charset="0"/>
              </a:rPr>
              <a:t> и внимательно изучал устройство самолётов, основы теории полёта и т.п. </a:t>
            </a:r>
          </a:p>
          <a:p>
            <a:pPr indent="457200"/>
            <a:r>
              <a:rPr lang="ru-RU" sz="2400" dirty="0" smtClean="0">
                <a:solidFill>
                  <a:schemeClr val="bg1"/>
                </a:solidFill>
                <a:latin typeface="Monotype Corsiva" pitchFamily="66" charset="0"/>
              </a:rPr>
              <a:t>В 1953 году юноша окончил среднюю школу, получил хороший аттестат зрелости. </a:t>
            </a:r>
            <a:endParaRPr lang="ru-RU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5058" name="Picture 2" descr="http://k.foto.radikal.ru/0611/4f58809f15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272270"/>
            <a:ext cx="5300092" cy="3221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91680" y="260648"/>
            <a:ext cx="6120680" cy="9807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3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u-RU" sz="12800" b="1" dirty="0" smtClean="0">
                <a:solidFill>
                  <a:schemeClr val="bg1"/>
                </a:solidFill>
                <a:effectLst/>
                <a:latin typeface="Monotype Corsiva" pitchFamily="66" charset="0"/>
                <a:ea typeface="+mj-ea"/>
                <a:cs typeface="+mj-cs"/>
              </a:rPr>
              <a:t>Школьные</a:t>
            </a:r>
            <a:r>
              <a:rPr lang="ru-RU" sz="128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12800" b="1" dirty="0" smtClean="0">
                <a:solidFill>
                  <a:schemeClr val="bg1"/>
                </a:solidFill>
                <a:effectLst/>
                <a:latin typeface="Monotype Corsiva" pitchFamily="66" charset="0"/>
                <a:ea typeface="+mj-ea"/>
                <a:cs typeface="+mj-cs"/>
              </a:rPr>
              <a:t>годы</a:t>
            </a:r>
            <a:r>
              <a:rPr kumimoji="0" lang="ru-RU" sz="1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ru-RU" sz="1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1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http://paradiselux.com.ua/gallery_images/1328622510Ch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04664"/>
            <a:ext cx="4808883" cy="3657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3528" y="4509120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buNone/>
            </a:pPr>
            <a:r>
              <a:rPr lang="ru-RU" sz="2400" dirty="0" smtClean="0">
                <a:solidFill>
                  <a:schemeClr val="bg1"/>
                </a:solidFill>
                <a:latin typeface="Monotype Corsiva" pitchFamily="66" charset="0"/>
              </a:rPr>
              <a:t>После окончания средней школы он поступил в </a:t>
            </a:r>
            <a:r>
              <a:rPr lang="ru-RU" sz="2400" dirty="0" err="1" smtClean="0">
                <a:solidFill>
                  <a:schemeClr val="bg1"/>
                </a:solidFill>
                <a:latin typeface="Monotype Corsiva" pitchFamily="66" charset="0"/>
              </a:rPr>
              <a:t>Чугуевское</a:t>
            </a:r>
            <a:r>
              <a:rPr lang="ru-RU" sz="2400" dirty="0" smtClean="0">
                <a:solidFill>
                  <a:schemeClr val="bg1"/>
                </a:solidFill>
                <a:latin typeface="Monotype Corsiva" pitchFamily="66" charset="0"/>
              </a:rPr>
              <a:t> военное авиационное училище летчиков, а затем еще два года (1955-1957) учился в высшем училище летчиков-истребителей в городе Чугуеве на Украине. </a:t>
            </a:r>
            <a:r>
              <a:rPr lang="ru-RU" sz="24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  <a:p>
            <a:pPr indent="457200">
              <a:buNone/>
            </a:pPr>
            <a:r>
              <a:rPr lang="ru-RU" sz="2400" dirty="0" smtClean="0">
                <a:solidFill>
                  <a:schemeClr val="bg1"/>
                </a:solidFill>
                <a:latin typeface="Monotype Corsiva" pitchFamily="66" charset="0"/>
              </a:rPr>
              <a:t>После </a:t>
            </a:r>
            <a:r>
              <a:rPr lang="ru-RU" sz="2400" dirty="0" smtClean="0">
                <a:solidFill>
                  <a:schemeClr val="bg1"/>
                </a:solidFill>
                <a:latin typeface="Monotype Corsiva" pitchFamily="66" charset="0"/>
              </a:rPr>
              <a:t>окончания училища начал службу  в ВВС.</a:t>
            </a:r>
            <a:endParaRPr lang="ru-RU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83968" y="1052736"/>
            <a:ext cx="3943350" cy="4525963"/>
          </a:xfrm>
        </p:spPr>
        <p:txBody>
          <a:bodyPr>
            <a:normAutofit/>
          </a:bodyPr>
          <a:lstStyle/>
          <a:p>
            <a:pPr indent="182880">
              <a:buNone/>
            </a:pP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Monotype Corsiva" pitchFamily="66" charset="0"/>
              </a:rPr>
              <a:t>1960 году, пройдя конкурс, Алексей Леонов был принят в отряд космонавтов и прошел подготовку к полетам на кораблях «Восток» и «Восход». </a:t>
            </a:r>
            <a:endParaRPr lang="ru-RU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1268" name="Picture 4" descr="http://www.testpilots.ru/blogs/wp-content/uploads/2011/04/Gagarin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24744"/>
            <a:ext cx="3096344" cy="233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2" name="Picture 4" descr="http://pics2.pokazuha.ru/p442/g/4/7922408c4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789040"/>
            <a:ext cx="3230865" cy="2680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http://www.leninsk.ru/gallery/albums/userpics/12449/%D0%9F%D0%B5%D1%80%D0%B2%D0%B0%D1%8F_%D1%88%D0%B5%D1%81%D1%82%D0%B5%D1%80%D0%BA%D0%B0_%D0%BA%D0%BE%D1%81%D0%BC%D0%BE%D0%BD%D0%B0%D0%B2%D1%82%D0%BE%D0%B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501008"/>
            <a:ext cx="3316062" cy="2878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214311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u-RU" sz="5800" b="1" dirty="0" smtClean="0">
                <a:solidFill>
                  <a:schemeClr val="bg1"/>
                </a:solidFill>
                <a:effectLst/>
                <a:latin typeface="Monotype Corsiva" pitchFamily="66" charset="0"/>
                <a:ea typeface="+mj-ea"/>
                <a:cs typeface="+mj-cs"/>
              </a:rPr>
              <a:t>Подготовка к полёту</a:t>
            </a:r>
            <a:r>
              <a:rPr kumimoji="0" lang="ru-RU" sz="6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6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427984" y="1556792"/>
            <a:ext cx="4286280" cy="458856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 </a:t>
            </a:r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Свой первый полёт в космос он совершил в марте 1965 году совместно с Павлом Беляевым, на корабле «Восход-2». Их полёт продолжался 2 суток. 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  «Алмаз» позывной Павла Ивановича Беляева, «Алмаз-2» позывной Алексея Архиповича Леонова – они открыли дорогу в открытый космос.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  <a:p>
            <a:pPr>
              <a:buNone/>
            </a:pPr>
            <a:endParaRPr lang="ru-RU" dirty="0" smtClean="0"/>
          </a:p>
        </p:txBody>
      </p:sp>
      <p:pic>
        <p:nvPicPr>
          <p:cNvPr id="26628" name="Picture 4" descr="http://sovsibir.ru/up/2011/063/063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3485625" cy="477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332656"/>
            <a:ext cx="9144000" cy="178592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u-RU" sz="5800" b="1" dirty="0" smtClean="0">
                <a:solidFill>
                  <a:schemeClr val="bg1"/>
                </a:solidFill>
                <a:effectLst/>
                <a:latin typeface="Monotype Corsiva" pitchFamily="66" charset="0"/>
                <a:ea typeface="+mj-ea"/>
                <a:cs typeface="+mj-cs"/>
              </a:rPr>
              <a:t>Первый полёт А.Леонова</a:t>
            </a:r>
            <a:r>
              <a:rPr kumimoji="0" lang="ru-RU" sz="6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6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8130" name="Picture 2" descr="http://img01.chitalnya.ru/upload/245/203623830340802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060848"/>
            <a:ext cx="6315426" cy="4275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1520" y="404664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В ходе этого полета Леонов вышел в открытый космос – первым из космонавтов – и находился там около 12 минут. 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95536" y="4509120"/>
            <a:ext cx="8280920" cy="2088232"/>
          </a:xfrm>
        </p:spPr>
        <p:txBody>
          <a:bodyPr>
            <a:normAutofit fontScale="62500" lnSpcReduction="20000"/>
          </a:bodyPr>
          <a:lstStyle/>
          <a:p>
            <a:pPr indent="182880">
              <a:buNone/>
            </a:pPr>
            <a:r>
              <a:rPr lang="ru-RU" sz="3600" dirty="0" smtClean="0">
                <a:latin typeface="Monotype Corsiva" pitchFamily="66" charset="0"/>
              </a:rPr>
              <a:t>   </a:t>
            </a: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После полёта в космос Алексей продолжал служить в отряде космонавтов и готовился </a:t>
            </a:r>
            <a:r>
              <a:rPr lang="ru-RU" sz="3600" b="1" dirty="0">
                <a:solidFill>
                  <a:schemeClr val="bg1"/>
                </a:solidFill>
                <a:latin typeface="Monotype Corsiva" pitchFamily="66" charset="0"/>
              </a:rPr>
              <a:t>к полетам на </a:t>
            </a: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Луну</a:t>
            </a: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.</a:t>
            </a:r>
          </a:p>
          <a:p>
            <a:pPr indent="182880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Если </a:t>
            </a:r>
            <a:r>
              <a:rPr lang="ru-RU" sz="3600" b="1" dirty="0">
                <a:solidFill>
                  <a:schemeClr val="bg1"/>
                </a:solidFill>
                <a:latin typeface="Monotype Corsiva" pitchFamily="66" charset="0"/>
              </a:rPr>
              <a:t>бы этот полет состоялся, у </a:t>
            </a: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А.Леонова </a:t>
            </a:r>
            <a:r>
              <a:rPr lang="ru-RU" sz="3600" b="1" dirty="0">
                <a:solidFill>
                  <a:schemeClr val="bg1"/>
                </a:solidFill>
                <a:latin typeface="Monotype Corsiva" pitchFamily="66" charset="0"/>
              </a:rPr>
              <a:t>был бы шанс стать первым советским человеком, ступившим на поверхность Луны. </a:t>
            </a:r>
            <a:endParaRPr lang="ru-RU" sz="36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indent="182880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Но </a:t>
            </a:r>
            <a:r>
              <a:rPr lang="ru-RU" sz="3600" b="1" dirty="0">
                <a:solidFill>
                  <a:schemeClr val="bg1"/>
                </a:solidFill>
                <a:latin typeface="Monotype Corsiva" pitchFamily="66" charset="0"/>
              </a:rPr>
              <a:t>лунная программа СССР реализована не была. 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44" name="Picture 4" descr="http://parisdekorasyon.com/resource/131757470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052736"/>
            <a:ext cx="4543343" cy="3140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214311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5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После полёта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3321</TotalTime>
  <Words>742</Words>
  <Application>Microsoft Office PowerPoint</Application>
  <PresentationFormat>Экран (4:3)</PresentationFormat>
  <Paragraphs>68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      Живописью он увлекся еще в юности. В содружестве с художником-фантастом Андреем Соколовым он создал ряд почтовых марок СССР на космическую тему.  </vt:lpstr>
      <vt:lpstr>Слайд 17</vt:lpstr>
      <vt:lpstr>     А.А.Леонову посвящены почтовые марки выпуска разных стран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Евгений Павлович Леонов</dc:title>
  <dc:creator>user</dc:creator>
  <cp:lastModifiedBy>ok</cp:lastModifiedBy>
  <cp:revision>304</cp:revision>
  <dcterms:created xsi:type="dcterms:W3CDTF">2014-01-28T13:24:37Z</dcterms:created>
  <dcterms:modified xsi:type="dcterms:W3CDTF">2024-05-28T11:44:35Z</dcterms:modified>
</cp:coreProperties>
</file>