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6" r:id="rId3"/>
    <p:sldId id="264" r:id="rId4"/>
    <p:sldId id="257" r:id="rId5"/>
    <p:sldId id="265" r:id="rId6"/>
    <p:sldId id="258" r:id="rId7"/>
    <p:sldId id="259" r:id="rId8"/>
    <p:sldId id="260" r:id="rId9"/>
    <p:sldId id="261" r:id="rId10"/>
    <p:sldId id="266" r:id="rId11"/>
    <p:sldId id="262" r:id="rId12"/>
    <p:sldId id="267" r:id="rId13"/>
    <p:sldId id="268" r:id="rId14"/>
    <p:sldId id="263" r:id="rId15"/>
    <p:sldId id="269" r:id="rId16"/>
    <p:sldId id="271" r:id="rId17"/>
  </p:sldIdLst>
  <p:sldSz cx="10693400" cy="75565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78" y="-54"/>
      </p:cViewPr>
      <p:guideLst>
        <p:guide orient="horz" pos="2035"/>
        <p:guide pos="3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678" y="2342515"/>
            <a:ext cx="909702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6FC0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358" y="4231640"/>
            <a:ext cx="74916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6FC0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6FC0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119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1728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6FC0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3482" y="52411"/>
            <a:ext cx="513642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6FC0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120" y="1737995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8811" y="7027545"/>
            <a:ext cx="3424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1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57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99100" y="1568450"/>
            <a:ext cx="449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 лет со времени основания издательства «Советская энциклопедия» (1926),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2004 года — «Большая Российская энциклопедия»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73" t="5027" r="21064" b="4478"/>
          <a:stretch>
            <a:fillRect/>
          </a:stretch>
        </p:blipFill>
        <p:spPr bwMode="auto">
          <a:xfrm>
            <a:off x="1536700" y="3708580"/>
            <a:ext cx="3505200" cy="3605349"/>
          </a:xfrm>
          <a:prstGeom prst="rect">
            <a:avLst/>
          </a:prstGeom>
          <a:noFill/>
        </p:spPr>
      </p:pic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3947" t="19737" r="3947" b="21053"/>
          <a:stretch>
            <a:fillRect/>
          </a:stretch>
        </p:blipFill>
        <p:spPr bwMode="auto">
          <a:xfrm>
            <a:off x="850900" y="654050"/>
            <a:ext cx="4343400" cy="2792186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718300" y="6216650"/>
            <a:ext cx="309571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онлайн-информация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060700" y="730250"/>
            <a:ext cx="6781800" cy="4232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840"/>
              </a:spcBef>
            </a:pPr>
            <a:r>
              <a:rPr sz="1800" b="1" dirty="0" err="1" smtClean="0">
                <a:latin typeface="Times New Roman"/>
                <a:cs typeface="Times New Roman"/>
              </a:rPr>
              <a:t>Как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Берию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из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Большой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советской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энциклопедии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удаляли</a:t>
            </a:r>
            <a:endParaRPr sz="1800" dirty="0">
              <a:latin typeface="Times New Roman"/>
              <a:cs typeface="Times New Roman"/>
            </a:endParaRPr>
          </a:p>
          <a:p>
            <a:pPr marL="12700" marR="170815" indent="457200" algn="just">
              <a:lnSpc>
                <a:spcPct val="103200"/>
              </a:lnSpc>
              <a:spcBef>
                <a:spcPts val="83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второго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Большой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советской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энциклопедии,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вышедшем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1950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г.,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была </a:t>
            </a:r>
            <a:r>
              <a:rPr sz="1600" dirty="0">
                <a:latin typeface="Times New Roman"/>
                <a:cs typeface="Times New Roman"/>
              </a:rPr>
              <a:t>напечатана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статья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Лаврентии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Берии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портретом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торжественными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похвалами.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Но </a:t>
            </a:r>
            <a:r>
              <a:rPr sz="1600" dirty="0">
                <a:latin typeface="Times New Roman"/>
                <a:cs typeface="Times New Roman"/>
              </a:rPr>
              <a:t>казус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вскоре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арестовали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23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декабря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1953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Times New Roman"/>
                <a:cs typeface="Times New Roman"/>
              </a:rPr>
              <a:t>расстреляли</a:t>
            </a:r>
            <a:r>
              <a:rPr sz="1600" spc="-1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R="395605" indent="457200">
              <a:lnSpc>
                <a:spcPct val="103600"/>
              </a:lnSpc>
            </a:pPr>
            <a:r>
              <a:rPr dirty="0">
                <a:latin typeface="Times New Roman"/>
                <a:cs typeface="Times New Roman"/>
              </a:rPr>
              <a:t>В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пятом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томе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Большой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советской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энциклопедии </a:t>
            </a:r>
            <a:r>
              <a:rPr dirty="0">
                <a:latin typeface="Times New Roman"/>
                <a:cs typeface="Times New Roman"/>
              </a:rPr>
              <a:t>вышла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хвалебная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статья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Берии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его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портретом.</a:t>
            </a:r>
            <a:endParaRPr dirty="0">
              <a:latin typeface="Times New Roman"/>
              <a:cs typeface="Times New Roman"/>
            </a:endParaRPr>
          </a:p>
          <a:p>
            <a:pPr marR="53975" indent="457200">
              <a:lnSpc>
                <a:spcPct val="103600"/>
              </a:lnSpc>
            </a:pPr>
            <a:r>
              <a:rPr dirty="0">
                <a:latin typeface="Times New Roman"/>
                <a:cs typeface="Times New Roman"/>
              </a:rPr>
              <a:t>Вскоре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Берия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был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арестован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расстрелян,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редакция </a:t>
            </a:r>
            <a:r>
              <a:rPr dirty="0">
                <a:latin typeface="Times New Roman"/>
                <a:cs typeface="Times New Roman"/>
              </a:rPr>
              <a:t>БСЭ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разослала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всем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подписчикам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специальное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письмо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нём</a:t>
            </a:r>
            <a:r>
              <a:rPr spc="-10" dirty="0">
                <a:latin typeface="Times New Roman"/>
                <a:cs typeface="Times New Roman"/>
              </a:rPr>
              <a:t> рекомендовалось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ножницами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5" dirty="0" err="1" smtClean="0">
                <a:latin typeface="Times New Roman"/>
                <a:cs typeface="Times New Roman"/>
              </a:rPr>
              <a:t>или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бритвой</a:t>
            </a:r>
            <a:r>
              <a:rPr spc="-3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вырезать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страницы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Берии,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вместо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них </a:t>
            </a:r>
            <a:r>
              <a:rPr dirty="0">
                <a:latin typeface="Times New Roman"/>
                <a:cs typeface="Times New Roman"/>
              </a:rPr>
              <a:t>вклеить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дополнительные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страницы,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посвящённые </a:t>
            </a:r>
            <a:r>
              <a:rPr dirty="0">
                <a:latin typeface="Times New Roman"/>
                <a:cs typeface="Times New Roman"/>
              </a:rPr>
              <a:t>расширенной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несколько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раз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статье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«Берингов пролив».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416050"/>
            <a:ext cx="2530885" cy="18779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4508500" y="1035050"/>
            <a:ext cx="5793936" cy="626030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455930" indent="457200">
              <a:lnSpc>
                <a:spcPct val="103600"/>
              </a:lnSpc>
              <a:spcBef>
                <a:spcPts val="865"/>
              </a:spcBef>
            </a:pPr>
            <a:r>
              <a:rPr sz="1600" dirty="0" err="1" smtClean="0">
                <a:latin typeface="Times New Roman"/>
                <a:cs typeface="Times New Roman"/>
              </a:rPr>
              <a:t>Сам</a:t>
            </a:r>
            <a:r>
              <a:rPr sz="1600" spc="-2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термин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«энциклопедия»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появился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только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XVI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в.,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мало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кто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знает,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при </a:t>
            </a:r>
            <a:r>
              <a:rPr sz="1600" dirty="0">
                <a:latin typeface="Times New Roman"/>
                <a:cs typeface="Times New Roman"/>
              </a:rPr>
              <a:t>раскопках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обнаружены</a:t>
            </a:r>
            <a:r>
              <a:rPr sz="1600" spc="-10" dirty="0">
                <a:latin typeface="Times New Roman"/>
                <a:cs typeface="Times New Roman"/>
              </a:rPr>
              <a:t> энциклопедические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работы,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созданные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ещё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Древнем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Египте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II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тысячелетии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Естественно,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читали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подобные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произведения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простые </a:t>
            </a:r>
            <a:r>
              <a:rPr sz="1600" dirty="0">
                <a:latin typeface="Times New Roman"/>
                <a:cs typeface="Times New Roman"/>
              </a:rPr>
              <a:t>граждане,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знать.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Терминологические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словари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составлялись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уже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Древнем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Египте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период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Среднего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царства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тыс.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э.).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Своды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знаний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составлялись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Древнем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Китае </a:t>
            </a:r>
            <a:r>
              <a:rPr sz="1600" dirty="0">
                <a:latin typeface="Times New Roman"/>
                <a:cs typeface="Times New Roman"/>
              </a:rPr>
              <a:t>(XII–X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вв.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э.).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Энциклопедии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популярны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христианском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мире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период</a:t>
            </a:r>
            <a:r>
              <a:rPr sz="1600" spc="5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раннего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Средневековья: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Западе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примером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могут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служить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творения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Исидора</a:t>
            </a:r>
            <a:endParaRPr sz="1600" dirty="0">
              <a:latin typeface="Times New Roman"/>
              <a:cs typeface="Times New Roman"/>
            </a:endParaRPr>
          </a:p>
          <a:p>
            <a:pPr marL="12700" indent="457200">
              <a:lnSpc>
                <a:spcPts val="1660"/>
              </a:lnSpc>
            </a:pPr>
            <a:r>
              <a:rPr sz="1600" dirty="0">
                <a:latin typeface="Times New Roman"/>
                <a:cs typeface="Times New Roman"/>
              </a:rPr>
              <a:t>Севильского,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Востоке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византийский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словарь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«Суда».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Самой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полной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древней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энциклопедией</a:t>
            </a:r>
            <a:r>
              <a:rPr sz="1600" spc="-4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-10" dirty="0">
                <a:latin typeface="Times New Roman"/>
                <a:cs typeface="Times New Roman"/>
              </a:rPr>
              <a:t> «Естественная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история»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Плиния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Старшего.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закончена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77 </a:t>
            </a:r>
            <a:r>
              <a:rPr sz="1600" dirty="0">
                <a:latin typeface="Times New Roman"/>
                <a:cs typeface="Times New Roman"/>
              </a:rPr>
              <a:t>г.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состояла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2500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глав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37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томов.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содержалось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000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заслуживающих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внимания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«фактов»,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отобранных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2000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работ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более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чем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различных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авторов.</a:t>
            </a:r>
            <a:endParaRPr sz="1600" dirty="0">
              <a:latin typeface="Times New Roman"/>
              <a:cs typeface="Times New Roman"/>
            </a:endParaRPr>
          </a:p>
          <a:p>
            <a:pPr marL="12700" marR="61594" indent="457200">
              <a:lnSpc>
                <a:spcPct val="103400"/>
              </a:lnSpc>
              <a:spcBef>
                <a:spcPts val="800"/>
              </a:spcBef>
            </a:pP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вот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времена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Средневековья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Европе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выходили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свет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называемые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суммы, </a:t>
            </a:r>
            <a:r>
              <a:rPr sz="1600" dirty="0">
                <a:latin typeface="Times New Roman"/>
                <a:cs typeface="Times New Roman"/>
              </a:rPr>
              <a:t>зерцала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компедиумы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энциклопедические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пособия,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которыми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пользовались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для </a:t>
            </a:r>
            <a:r>
              <a:rPr sz="1600" dirty="0">
                <a:latin typeface="Times New Roman"/>
                <a:cs typeface="Times New Roman"/>
              </a:rPr>
              <a:t>обучения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бедные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студенты.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самых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известных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среди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подобных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трудов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«Великое </a:t>
            </a:r>
            <a:r>
              <a:rPr sz="1600" dirty="0">
                <a:latin typeface="Times New Roman"/>
                <a:cs typeface="Times New Roman"/>
              </a:rPr>
              <a:t>зерцало»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80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томах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частях,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собранное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XIII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монахом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Винцентом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Бовэ.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Кстати,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России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1677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тоже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появилось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своё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зерцало.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царь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Алексей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Михайлович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повелел </a:t>
            </a:r>
            <a:r>
              <a:rPr sz="1600" dirty="0">
                <a:latin typeface="Times New Roman"/>
                <a:cs typeface="Times New Roman"/>
              </a:rPr>
              <a:t>перевести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польского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Times New Roman"/>
                <a:cs typeface="Times New Roman"/>
              </a:rPr>
              <a:t>варианта</a:t>
            </a:r>
            <a:r>
              <a:rPr sz="1600" spc="-1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8500" y="196850"/>
            <a:ext cx="9144000" cy="83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6110" marR="367030" indent="-1518285" algn="ctr">
              <a:lnSpc>
                <a:spcPct val="103000"/>
              </a:lnSpc>
              <a:spcBef>
                <a:spcPts val="3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Знания</a:t>
            </a:r>
            <a:r>
              <a:rPr lang="ru-RU" sz="24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со</a:t>
            </a:r>
            <a:r>
              <a:rPr lang="ru-RU" sz="24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всего</a:t>
            </a:r>
            <a:r>
              <a:rPr lang="ru-RU" sz="2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света.</a:t>
            </a:r>
            <a:r>
              <a:rPr lang="ru-RU" sz="24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lang="ru-RU" sz="24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появились</a:t>
            </a:r>
            <a:r>
              <a:rPr lang="ru-RU" sz="24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lang="ru-RU" sz="24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составлялись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знаменитые</a:t>
            </a:r>
            <a:r>
              <a:rPr lang="ru-RU" sz="2400" b="1" spc="-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энциклопедии.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320" t="6290" r="2834" b="21615"/>
          <a:stretch>
            <a:fillRect/>
          </a:stretch>
        </p:blipFill>
        <p:spPr bwMode="auto">
          <a:xfrm>
            <a:off x="546100" y="1263650"/>
            <a:ext cx="3886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9900" y="425450"/>
            <a:ext cx="5715000" cy="697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5244" indent="457200">
              <a:lnSpc>
                <a:spcPct val="103600"/>
              </a:lnSpc>
            </a:pP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Средневековье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статьи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энциклопедических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справочниках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располагались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темам,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latin typeface="Times New Roman"/>
                <a:cs typeface="Times New Roman"/>
              </a:rPr>
              <a:t>а </a:t>
            </a:r>
            <a:r>
              <a:rPr lang="ru-RU" dirty="0" smtClean="0">
                <a:latin typeface="Times New Roman"/>
                <a:cs typeface="Times New Roman"/>
              </a:rPr>
              <a:t>не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</a:t>
            </a:r>
            <a:r>
              <a:rPr lang="ru-RU" spc="-10" dirty="0" smtClean="0">
                <a:latin typeface="Times New Roman"/>
                <a:cs typeface="Times New Roman"/>
              </a:rPr>
              <a:t> алфавиту.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Впервые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алфавитный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порядок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при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составлении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энциклопедии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был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взят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за </a:t>
            </a:r>
            <a:r>
              <a:rPr lang="ru-RU" dirty="0" smtClean="0">
                <a:latin typeface="Times New Roman"/>
                <a:cs typeface="Times New Roman"/>
              </a:rPr>
              <a:t>основу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«Лексиконе»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Джона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Харриса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(правда,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сам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составитель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считал,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что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собирает </a:t>
            </a:r>
            <a:r>
              <a:rPr lang="ru-RU" dirty="0" smtClean="0">
                <a:latin typeface="Times New Roman"/>
                <a:cs typeface="Times New Roman"/>
              </a:rPr>
              <a:t>просто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более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расширенный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словарь).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Кстати,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именно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«Лексиконе»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была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опубликована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единственная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статья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химии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Исаака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Ньютона.</a:t>
            </a:r>
            <a:endParaRPr lang="ru-RU" dirty="0" smtClean="0">
              <a:latin typeface="Times New Roman"/>
              <a:cs typeface="Times New Roman"/>
            </a:endParaRPr>
          </a:p>
          <a:p>
            <a:pPr marR="46355" indent="457200">
              <a:lnSpc>
                <a:spcPct val="103600"/>
              </a:lnSpc>
            </a:pPr>
            <a:r>
              <a:rPr lang="ru-RU" dirty="0" smtClean="0">
                <a:latin typeface="Times New Roman"/>
                <a:cs typeface="Times New Roman"/>
              </a:rPr>
              <a:t>Знаменитая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«Энциклопедия,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или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толковый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словарь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наук,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искусств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ремёсел»,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изданная </a:t>
            </a:r>
            <a:r>
              <a:rPr lang="ru-RU" dirty="0" smtClean="0">
                <a:latin typeface="Times New Roman"/>
                <a:cs typeface="Times New Roman"/>
              </a:rPr>
              <a:t>под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редакцией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Дидро,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стала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не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просто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просветительской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книгой,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она,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мнению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многих </a:t>
            </a:r>
            <a:r>
              <a:rPr lang="ru-RU" dirty="0" smtClean="0">
                <a:latin typeface="Times New Roman"/>
                <a:cs typeface="Times New Roman"/>
              </a:rPr>
              <a:t>историков,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оказала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немалое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влияние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политические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воззрения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французского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народа.</a:t>
            </a:r>
            <a:endParaRPr lang="ru-RU" dirty="0" smtClean="0">
              <a:latin typeface="Times New Roman"/>
              <a:cs typeface="Times New Roman"/>
            </a:endParaRPr>
          </a:p>
          <a:p>
            <a:pPr marR="173990" indent="457200">
              <a:lnSpc>
                <a:spcPct val="103400"/>
              </a:lnSpc>
            </a:pPr>
            <a:r>
              <a:rPr lang="ru-RU" dirty="0" smtClean="0">
                <a:latin typeface="Times New Roman"/>
                <a:cs typeface="Times New Roman"/>
              </a:rPr>
              <a:t>Но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несмотря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всю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свою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учёность,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однажды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французы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составлением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энциклопедии </a:t>
            </a:r>
            <a:r>
              <a:rPr lang="ru-RU" dirty="0" smtClean="0">
                <a:latin typeface="Times New Roman"/>
                <a:cs typeface="Times New Roman"/>
              </a:rPr>
              <a:t>попали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впросак.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энциклопедии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Larousse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они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поместили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заметку: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«Иван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IV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-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царь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latin typeface="Times New Roman"/>
                <a:cs typeface="Times New Roman"/>
              </a:rPr>
              <a:t>всея </a:t>
            </a:r>
            <a:r>
              <a:rPr lang="ru-RU" dirty="0" smtClean="0">
                <a:latin typeface="Times New Roman"/>
                <a:cs typeface="Times New Roman"/>
              </a:rPr>
              <a:t>Руси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прозван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за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что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касается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отечественных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энциклопедий,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самой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первой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подобной </a:t>
            </a:r>
            <a:r>
              <a:rPr lang="ru-RU" dirty="0" smtClean="0">
                <a:latin typeface="Times New Roman"/>
                <a:cs typeface="Times New Roman"/>
              </a:rPr>
              <a:t>работой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можно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считать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труд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новгородского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епископа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Климента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«Словарь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иноземных </a:t>
            </a:r>
            <a:r>
              <a:rPr lang="ru-RU" dirty="0" smtClean="0">
                <a:latin typeface="Times New Roman"/>
                <a:cs typeface="Times New Roman"/>
              </a:rPr>
              <a:t>слов»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«Кормчей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книге».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конца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XVI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в.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Руси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стали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появляться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азбуковники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latin typeface="Times New Roman"/>
                <a:cs typeface="Times New Roman"/>
              </a:rPr>
              <a:t>с </a:t>
            </a:r>
            <a:r>
              <a:rPr lang="ru-RU" dirty="0" smtClean="0">
                <a:latin typeface="Times New Roman"/>
                <a:cs typeface="Times New Roman"/>
              </a:rPr>
              <a:t>толкованием</a:t>
            </a:r>
            <a:r>
              <a:rPr lang="ru-RU" spc="-7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всевозможных</a:t>
            </a:r>
            <a:r>
              <a:rPr lang="ru-RU" spc="-7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понятий.</a:t>
            </a:r>
            <a:endParaRPr lang="ru-RU" dirty="0" smtClean="0">
              <a:latin typeface="Times New Roman"/>
              <a:cs typeface="Times New Roman"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7604" r="7802" b="6734"/>
          <a:stretch>
            <a:fillRect/>
          </a:stretch>
        </p:blipFill>
        <p:spPr bwMode="auto">
          <a:xfrm>
            <a:off x="5651500" y="806450"/>
            <a:ext cx="4572000" cy="560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41900" y="349250"/>
            <a:ext cx="52578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7980" indent="457200">
              <a:lnSpc>
                <a:spcPct val="103600"/>
              </a:lnSpc>
            </a:pPr>
            <a:r>
              <a:rPr lang="ru-RU" sz="2000" dirty="0" smtClean="0">
                <a:latin typeface="Times New Roman"/>
                <a:cs typeface="Times New Roman"/>
              </a:rPr>
              <a:t>Первым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энциклопедическим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трудом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5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России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следует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считать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«Словарь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иноземных </a:t>
            </a:r>
            <a:r>
              <a:rPr lang="ru-RU" sz="2000" dirty="0" smtClean="0">
                <a:latin typeface="Times New Roman"/>
                <a:cs typeface="Times New Roman"/>
              </a:rPr>
              <a:t>слов»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«Кормчей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книге»</a:t>
            </a:r>
            <a:r>
              <a:rPr lang="ru-RU" sz="2000" spc="-5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новгородского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епископа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latin typeface="Times New Roman"/>
                <a:cs typeface="Times New Roman"/>
              </a:rPr>
              <a:t>Климента</a:t>
            </a:r>
            <a:r>
              <a:rPr lang="ru-RU" sz="2000" spc="-10" dirty="0" smtClean="0">
                <a:latin typeface="Times New Roman"/>
                <a:cs typeface="Times New Roman"/>
              </a:rPr>
              <a:t>,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которая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дошла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до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нас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spc="-50" dirty="0" smtClean="0">
                <a:latin typeface="Times New Roman"/>
                <a:cs typeface="Times New Roman"/>
              </a:rPr>
              <a:t>в </a:t>
            </a:r>
            <a:r>
              <a:rPr lang="ru-RU" sz="2000" dirty="0" smtClean="0">
                <a:latin typeface="Times New Roman"/>
                <a:cs typeface="Times New Roman"/>
              </a:rPr>
              <a:t>списках.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конце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XVI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–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начале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XVII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веков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распространение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получили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азбуковники, </a:t>
            </a:r>
            <a:r>
              <a:rPr lang="ru-RU" sz="2000" dirty="0" smtClean="0">
                <a:latin typeface="Times New Roman"/>
                <a:cs typeface="Times New Roman"/>
              </a:rPr>
              <a:t>толковавшие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понятия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как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религиозной,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так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гуманитарной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latin typeface="Times New Roman"/>
                <a:cs typeface="Times New Roman"/>
              </a:rPr>
              <a:t>естественно-научной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областях.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Большое</a:t>
            </a:r>
            <a:r>
              <a:rPr lang="ru-RU" sz="2000" spc="-4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количество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справочников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словарей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появилось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XVIII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веке,</a:t>
            </a:r>
            <a:r>
              <a:rPr lang="ru-RU" sz="2000" spc="-4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например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30-</a:t>
            </a:r>
            <a:r>
              <a:rPr lang="ru-RU" sz="2000" dirty="0" smtClean="0">
                <a:latin typeface="Times New Roman"/>
                <a:cs typeface="Times New Roman"/>
              </a:rPr>
              <a:t>х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гг.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</a:p>
          <a:p>
            <a:pPr marR="347980" indent="457200">
              <a:lnSpc>
                <a:spcPct val="103600"/>
              </a:lnSpc>
            </a:pPr>
            <a:r>
              <a:rPr lang="ru-RU" sz="2000" dirty="0" smtClean="0">
                <a:latin typeface="Times New Roman"/>
                <a:cs typeface="Times New Roman"/>
              </a:rPr>
              <a:t>В.Н.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Татищев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составил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«Лексикон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российской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исторической,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географической, </a:t>
            </a:r>
            <a:r>
              <a:rPr lang="ru-RU" sz="2000" dirty="0" smtClean="0">
                <a:latin typeface="Times New Roman"/>
                <a:cs typeface="Times New Roman"/>
              </a:rPr>
              <a:t>политической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гражданской»,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который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был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опубликован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1793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году.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</a:p>
          <a:p>
            <a:pPr marR="347980" indent="457200">
              <a:lnSpc>
                <a:spcPct val="103600"/>
              </a:lnSpc>
            </a:pP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XIX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в.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Среди</a:t>
            </a:r>
            <a:r>
              <a:rPr lang="ru-RU" sz="2000" dirty="0" smtClean="0">
                <a:latin typeface="Times New Roman"/>
                <a:cs typeface="Times New Roman"/>
              </a:rPr>
              <a:t> русских </a:t>
            </a:r>
            <a:r>
              <a:rPr lang="ru-RU" sz="2000" dirty="0">
                <a:latin typeface="Times New Roman"/>
                <a:cs typeface="Times New Roman"/>
              </a:rPr>
              <a:t>энциклопедий заслуживают внимания «Настольный словарь для справок по всем отраслям знаний» под редакцией Ф.Г. Толя и изданный в 1890 г. знаменитый</a:t>
            </a: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2678" t="20027" r="12227" b="19891"/>
          <a:stretch>
            <a:fillRect/>
          </a:stretch>
        </p:blipFill>
        <p:spPr bwMode="auto">
          <a:xfrm>
            <a:off x="317500" y="654050"/>
            <a:ext cx="4660900" cy="2743200"/>
          </a:xfrm>
          <a:prstGeom prst="rect">
            <a:avLst/>
          </a:prstGeom>
          <a:noFill/>
        </p:spPr>
      </p:pic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2900" y="3397250"/>
            <a:ext cx="2581582" cy="353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383884" y="4971764"/>
            <a:ext cx="45827" cy="6731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003" y="0"/>
                </a:moveTo>
                <a:lnTo>
                  <a:pt x="0" y="0"/>
                </a:lnTo>
                <a:lnTo>
                  <a:pt x="0" y="9143"/>
                </a:lnTo>
                <a:lnTo>
                  <a:pt x="32003" y="9143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730250"/>
            <a:ext cx="9582370" cy="6108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«</a:t>
            </a:r>
            <a:r>
              <a:rPr sz="2000" dirty="0">
                <a:latin typeface="Times New Roman"/>
                <a:cs typeface="Times New Roman"/>
              </a:rPr>
              <a:t>Энциклопедический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словарь»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Ф.А.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Брокгауза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И.А.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Ефрона,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который,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несмотря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</a:t>
            </a:r>
            <a:endParaRPr sz="2000" dirty="0">
              <a:latin typeface="Times New Roman"/>
              <a:cs typeface="Times New Roman"/>
            </a:endParaRPr>
          </a:p>
          <a:p>
            <a:pPr marL="12700" marR="276860">
              <a:lnSpc>
                <a:spcPct val="103600"/>
              </a:lnSpc>
            </a:pPr>
            <a:r>
              <a:rPr sz="2000" dirty="0">
                <a:latin typeface="Times New Roman"/>
                <a:cs typeface="Times New Roman"/>
              </a:rPr>
              <a:t>немецкое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происхождение,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был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создан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участии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ведущих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российских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ученых.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После </a:t>
            </a:r>
            <a:r>
              <a:rPr sz="2000" dirty="0">
                <a:latin typeface="Times New Roman"/>
                <a:cs typeface="Times New Roman"/>
              </a:rPr>
              <a:t>революции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России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уже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тяжелые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1920-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годы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вышли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отраслевые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энциклопедии: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latin typeface="Times New Roman"/>
                <a:cs typeface="Times New Roman"/>
              </a:rPr>
              <a:t>«Крестьянская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сельскохозяйственная»,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«Торговая»,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«Педагогическая».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 главной</a:t>
            </a:r>
            <a:endParaRPr sz="2000" dirty="0">
              <a:latin typeface="Times New Roman"/>
              <a:cs typeface="Times New Roman"/>
            </a:endParaRPr>
          </a:p>
          <a:p>
            <a:pPr marL="12700" marR="255904">
              <a:lnSpc>
                <a:spcPts val="1739"/>
              </a:lnSpc>
              <a:spcBef>
                <a:spcPts val="70"/>
              </a:spcBef>
            </a:pPr>
            <a:r>
              <a:rPr sz="2000" dirty="0">
                <a:latin typeface="Times New Roman"/>
                <a:cs typeface="Times New Roman"/>
              </a:rPr>
              <a:t>универсальной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энциклопедией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долгие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годы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Большая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Советская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Энциклопедия (БСЭ).</a:t>
            </a:r>
            <a:endParaRPr sz="2000" dirty="0">
              <a:latin typeface="Times New Roman"/>
              <a:cs typeface="Times New Roman"/>
            </a:endParaRPr>
          </a:p>
          <a:p>
            <a:pPr marL="22225" algn="ctr">
              <a:lnSpc>
                <a:spcPct val="100000"/>
              </a:lnSpc>
              <a:spcBef>
                <a:spcPts val="750"/>
              </a:spcBef>
            </a:pPr>
            <a:r>
              <a:rPr sz="3200" b="1" dirty="0">
                <a:latin typeface="Times New Roman"/>
                <a:cs typeface="Times New Roman"/>
              </a:rPr>
              <a:t>Энциклопедии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делятся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на</a:t>
            </a:r>
            <a:endParaRPr sz="3200" dirty="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1020"/>
              </a:spcBef>
              <a:buFont typeface="Symbol"/>
              <a:buChar char=""/>
              <a:tabLst>
                <a:tab pos="469265" algn="l"/>
              </a:tabLst>
            </a:pPr>
            <a:r>
              <a:rPr sz="2000" b="1" dirty="0">
                <a:latin typeface="Times New Roman"/>
                <a:cs typeface="Times New Roman"/>
              </a:rPr>
              <a:t>универсальные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(Большая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Советская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Энциклопедия,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«Британника»,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«Википедия»),</a:t>
            </a:r>
            <a:endParaRPr sz="2000" dirty="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</a:tabLst>
            </a:pPr>
            <a:r>
              <a:rPr sz="2000" b="1" dirty="0">
                <a:latin typeface="Times New Roman"/>
                <a:cs typeface="Times New Roman"/>
              </a:rPr>
              <a:t>отраслевые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(«Математическая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энциклопедия»,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«Техническая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энциклопедия»),</a:t>
            </a:r>
            <a:endParaRPr sz="2000" dirty="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региональные,</a:t>
            </a:r>
            <a:endParaRPr sz="2000" dirty="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проблемные,</a:t>
            </a:r>
            <a:endParaRPr sz="2000" dirty="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персональные.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176530">
              <a:lnSpc>
                <a:spcPct val="103600"/>
              </a:lnSpc>
              <a:spcBef>
                <a:spcPts val="780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современном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мире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справочную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информацию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можно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узнать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повсюду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телефону,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из </a:t>
            </a:r>
            <a:r>
              <a:rPr sz="2000" dirty="0">
                <a:latin typeface="Times New Roman"/>
                <a:cs typeface="Times New Roman"/>
              </a:rPr>
              <a:t>телевизора,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Интернете,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увлекательные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печатные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издания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под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названием</a:t>
            </a:r>
            <a:endParaRPr sz="2000" dirty="0">
              <a:latin typeface="Times New Roman"/>
              <a:cs typeface="Times New Roman"/>
            </a:endParaRPr>
          </a:p>
          <a:p>
            <a:pPr marL="12700" marR="481330" algn="just">
              <a:lnSpc>
                <a:spcPct val="103200"/>
              </a:lnSpc>
              <a:spcBef>
                <a:spcPts val="10"/>
              </a:spcBef>
            </a:pPr>
            <a:r>
              <a:rPr sz="2000" dirty="0">
                <a:latin typeface="Times New Roman"/>
                <a:cs typeface="Times New Roman"/>
              </a:rPr>
              <a:t>«Энциклопедия»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теряют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своей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популярности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являются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настоящим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украшением </a:t>
            </a:r>
            <a:r>
              <a:rPr sz="2000" dirty="0">
                <a:latin typeface="Times New Roman"/>
                <a:cs typeface="Times New Roman"/>
              </a:rPr>
              <a:t>любой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библиотеки.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Ведь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энциклопедии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давних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времён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являются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одними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самых </a:t>
            </a:r>
            <a:r>
              <a:rPr sz="2000" dirty="0">
                <a:latin typeface="Times New Roman"/>
                <a:cs typeface="Times New Roman"/>
              </a:rPr>
              <a:t>популярных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уважаемых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Times New Roman"/>
                <a:cs typeface="Times New Roman"/>
              </a:rPr>
              <a:t>книг</a:t>
            </a:r>
            <a:r>
              <a:rPr sz="2000" spc="-2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383884" y="4971764"/>
            <a:ext cx="45827" cy="6731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003" y="0"/>
                </a:moveTo>
                <a:lnTo>
                  <a:pt x="0" y="0"/>
                </a:lnTo>
                <a:lnTo>
                  <a:pt x="0" y="9143"/>
                </a:lnTo>
                <a:lnTo>
                  <a:pt x="32003" y="9143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3300" y="425450"/>
            <a:ext cx="9018588" cy="676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383884" y="4971764"/>
            <a:ext cx="45827" cy="6731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003" y="0"/>
                </a:moveTo>
                <a:lnTo>
                  <a:pt x="0" y="0"/>
                </a:lnTo>
                <a:lnTo>
                  <a:pt x="0" y="9143"/>
                </a:lnTo>
                <a:lnTo>
                  <a:pt x="32003" y="9143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75" t="13336" r="11485" b="38971"/>
          <a:stretch>
            <a:fillRect/>
          </a:stretch>
        </p:blipFill>
        <p:spPr bwMode="auto">
          <a:xfrm>
            <a:off x="1536700" y="2330450"/>
            <a:ext cx="7239000" cy="2544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5" r="9859" b="16205"/>
          <a:stretch>
            <a:fillRect/>
          </a:stretch>
        </p:blipFill>
        <p:spPr bwMode="auto">
          <a:xfrm>
            <a:off x="5422900" y="2940050"/>
            <a:ext cx="4648200" cy="3505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9500" y="577850"/>
            <a:ext cx="8305800" cy="206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8790" indent="457200" algn="l">
              <a:lnSpc>
                <a:spcPct val="103400"/>
              </a:lnSpc>
              <a:spcBef>
                <a:spcPts val="78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Цель</a:t>
            </a:r>
            <a:r>
              <a:rPr lang="ru-RU" b="1" i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энциклопедии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lang="ru-RU" b="1" i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собрать</a:t>
            </a:r>
            <a:r>
              <a:rPr lang="ru-RU" b="1" i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знания,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рассеянные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свету,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привести</a:t>
            </a:r>
            <a:r>
              <a:rPr lang="ru-RU" b="1" i="1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их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b="1" i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систему,</a:t>
            </a:r>
            <a:r>
              <a:rPr lang="ru-RU" b="1" i="1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понятную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людей,</a:t>
            </a:r>
            <a:r>
              <a:rPr lang="ru-RU" b="1" i="1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ныне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живущих,</a:t>
            </a:r>
            <a:r>
              <a:rPr lang="ru-RU" b="1" i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передать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тем,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кто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придет</a:t>
            </a:r>
            <a:r>
              <a:rPr lang="ru-RU" b="1" i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после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нас,</a:t>
            </a:r>
            <a:r>
              <a:rPr lang="ru-RU" b="1" i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тем,</a:t>
            </a:r>
            <a:r>
              <a:rPr lang="ru-RU" b="1" i="1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труд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предшествующих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веков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lang="ru-RU" b="1" i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стал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бесполезным</a:t>
            </a:r>
            <a:r>
              <a:rPr lang="ru-RU" b="1" i="1" spc="3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lang="ru-RU" b="1" i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веков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последующих,</a:t>
            </a:r>
            <a:r>
              <a:rPr lang="ru-RU" b="1" i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наши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потомки,</a:t>
            </a:r>
            <a:r>
              <a:rPr lang="ru-RU" b="1" i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обогащенные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знаниями,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стали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добрее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счастливее,</a:t>
            </a:r>
            <a:r>
              <a:rPr lang="ru-RU" b="1" i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мы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lang="ru-RU" b="1" i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канули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b="1" i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вечность,</a:t>
            </a:r>
            <a:r>
              <a:rPr lang="ru-RU" b="1" i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сумев</a:t>
            </a:r>
            <a:r>
              <a:rPr lang="ru-RU" b="1" i="1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послужить</a:t>
            </a:r>
            <a:r>
              <a:rPr lang="ru-RU" b="1" i="1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грядущим</a:t>
            </a:r>
            <a:r>
              <a:rPr lang="ru-RU" b="1" i="1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поколениям</a:t>
            </a:r>
            <a:r>
              <a:rPr lang="ru-RU" b="1" i="1" spc="-10" dirty="0" smtClean="0">
                <a:latin typeface="Times New Roman"/>
                <a:cs typeface="Times New Roman"/>
              </a:rPr>
              <a:t>.</a:t>
            </a:r>
            <a:endParaRPr lang="ru-RU" dirty="0" smtClean="0">
              <a:latin typeface="Times New Roman"/>
              <a:cs typeface="Times New Roman"/>
            </a:endParaRPr>
          </a:p>
          <a:p>
            <a:pPr marL="4725670">
              <a:lnSpc>
                <a:spcPct val="100000"/>
              </a:lnSpc>
              <a:spcBef>
                <a:spcPts val="80"/>
              </a:spcBef>
            </a:pPr>
            <a:r>
              <a:rPr lang="ru-RU" sz="1600" b="1" dirty="0" smtClean="0">
                <a:latin typeface="Times New Roman"/>
                <a:cs typeface="Times New Roman"/>
              </a:rPr>
              <a:t>                  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Дени</a:t>
            </a:r>
            <a:r>
              <a:rPr lang="ru-RU" sz="1600" b="1" i="1" spc="-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Дидро</a:t>
            </a:r>
            <a:endParaRPr lang="ru-RU" sz="1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202" name="Picture 10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2178050"/>
            <a:ext cx="464819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object 4"/>
          <p:cNvSpPr txBox="1"/>
          <p:nvPr/>
        </p:nvSpPr>
        <p:spPr>
          <a:xfrm>
            <a:off x="4127500" y="1111250"/>
            <a:ext cx="6308283" cy="6225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3825" marR="41275" indent="-2540" algn="ctr">
              <a:lnSpc>
                <a:spcPct val="103299"/>
              </a:lnSpc>
            </a:pPr>
            <a:r>
              <a:rPr sz="20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Советская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энциклопедия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систематизированное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социальных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экономических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исследований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прикладных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наук.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 err="1" smtClean="0">
                <a:latin typeface="Times New Roman" pitchFamily="18" charset="0"/>
                <a:cs typeface="Times New Roman" pitchFamily="18" charset="0"/>
              </a:rPr>
              <a:t>стал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универсальным</a:t>
            </a:r>
            <a:r>
              <a:rPr sz="20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справочником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советской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интеллигенции.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Согласно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предисловию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издателя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англоязычном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переводе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энциклопедии,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энциклопедия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важна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познания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понимания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СССР.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Главная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ценность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Энциклопедии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исчерпывающая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Советском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Союзе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народах.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Систематически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представлены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аспекты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советской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жизни,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включая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историю,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экономику,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науку,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искусство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культуру.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Широко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освещено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этническое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разнообразие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народов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СССР,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его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языки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культуры.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Есть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биографии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266065">
              <a:lnSpc>
                <a:spcPct val="103200"/>
              </a:lnSpc>
              <a:spcBef>
                <a:spcPts val="1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выдающихся</a:t>
            </a:r>
            <a:r>
              <a:rPr lang="ru-RU" sz="2000" spc="-5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деятелей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культуры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науки,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малоизвестных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за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пределами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России.</a:t>
            </a:r>
            <a:r>
              <a:rPr lang="ru-RU" sz="2000" spc="-50" dirty="0" smtClean="0">
                <a:latin typeface="Times New Roman"/>
                <a:cs typeface="Times New Roman"/>
              </a:rPr>
              <a:t> </a:t>
            </a:r>
            <a:r>
              <a:rPr lang="ru-RU" sz="2000" spc="-20" dirty="0" smtClean="0">
                <a:latin typeface="Times New Roman"/>
                <a:cs typeface="Times New Roman"/>
              </a:rPr>
              <a:t>Есть </a:t>
            </a:r>
            <a:r>
              <a:rPr lang="ru-RU" sz="2000" dirty="0" smtClean="0">
                <a:latin typeface="Times New Roman"/>
                <a:cs typeface="Times New Roman"/>
              </a:rPr>
              <a:t>подробные</a:t>
            </a:r>
            <a:r>
              <a:rPr lang="ru-RU" sz="2000" spc="-4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обзоры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областей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городов</a:t>
            </a:r>
            <a:r>
              <a:rPr lang="ru-RU" sz="2000" spc="-4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СССР,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а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также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их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геологии,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географии,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флоры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spc="-50" dirty="0" smtClean="0">
                <a:latin typeface="Times New Roman"/>
                <a:cs typeface="Times New Roman"/>
              </a:rPr>
              <a:t>и </a:t>
            </a:r>
            <a:r>
              <a:rPr lang="ru-RU" sz="2000" spc="-10" dirty="0" smtClean="0">
                <a:latin typeface="Times New Roman"/>
                <a:cs typeface="Times New Roman"/>
              </a:rPr>
              <a:t>фауны.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46355" indent="252729">
              <a:lnSpc>
                <a:spcPct val="103600"/>
              </a:lnSpc>
              <a:spcBef>
                <a:spcPts val="860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9433" r="12973"/>
          <a:stretch>
            <a:fillRect/>
          </a:stretch>
        </p:blipFill>
        <p:spPr bwMode="auto">
          <a:xfrm rot="16200000">
            <a:off x="843280" y="1118870"/>
            <a:ext cx="2362200" cy="1889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9500" y="34925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Большая</a:t>
            </a:r>
            <a:r>
              <a:rPr lang="ru-RU"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Советская</a:t>
            </a:r>
            <a:r>
              <a:rPr lang="ru-RU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Энциклопедия</a:t>
            </a:r>
            <a:r>
              <a:rPr lang="ru-RU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ru-RU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одна</a:t>
            </a: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lang="ru-RU"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крупнейших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русскоязычных</a:t>
            </a:r>
            <a:r>
              <a:rPr lang="ru-RU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энциклопедий,</a:t>
            </a:r>
            <a:r>
              <a:rPr lang="ru-RU" b="1" spc="-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издававшегося</a:t>
            </a:r>
            <a:r>
              <a:rPr lang="ru-RU" b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Советским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Союзом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1926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1990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endParaRPr lang="ru-RU" dirty="0"/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FDBCF"/>
              </a:clrFrom>
              <a:clrTo>
                <a:srgbClr val="CFDBCF">
                  <a:alpha val="0"/>
                </a:srgbClr>
              </a:clrTo>
            </a:clrChange>
          </a:blip>
          <a:srcRect l="24456" t="4348" r="25003" b="2899"/>
          <a:stretch>
            <a:fillRect/>
          </a:stretch>
        </p:blipFill>
        <p:spPr bwMode="auto">
          <a:xfrm>
            <a:off x="774700" y="3397250"/>
            <a:ext cx="3276600" cy="3382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93700" y="196850"/>
            <a:ext cx="9813664" cy="4827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236854" indent="-635" algn="ctr">
              <a:lnSpc>
                <a:spcPct val="103200"/>
              </a:lnSpc>
              <a:spcBef>
                <a:spcPts val="810"/>
              </a:spcBef>
            </a:pPr>
            <a:r>
              <a:rPr sz="1600" b="1" dirty="0" smtClean="0">
                <a:latin typeface="Times New Roman"/>
                <a:cs typeface="Times New Roman"/>
              </a:rPr>
              <a:t>В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годы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СССР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Большую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Советскую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Энциклопедию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можно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назвать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бумажным </a:t>
            </a:r>
            <a:r>
              <a:rPr sz="1600" b="1" dirty="0">
                <a:latin typeface="Times New Roman"/>
                <a:cs typeface="Times New Roman"/>
              </a:rPr>
              <a:t>аналогом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интернета,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потому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что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ней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содержался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ответ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практически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любой вопрос.</a:t>
            </a:r>
            <a:endParaRPr sz="1600" dirty="0">
              <a:latin typeface="Times New Roman"/>
              <a:cs typeface="Times New Roman"/>
            </a:endParaRPr>
          </a:p>
          <a:p>
            <a:pPr marL="30480" marR="5080" indent="-1270" algn="ctr">
              <a:lnSpc>
                <a:spcPct val="1034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Выпускалась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БСЭ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1926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года.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Последний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(дополнение)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третьего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издания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вышел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1990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году.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настоящее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время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издательство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«Большая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Советская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Энциклопедия»,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где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течение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долгих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лет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переиздавался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выпускался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новых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редакциях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многотомный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сборник </a:t>
            </a:r>
            <a:r>
              <a:rPr sz="1600" dirty="0">
                <a:latin typeface="Times New Roman"/>
                <a:cs typeface="Times New Roman"/>
              </a:rPr>
              <a:t>научных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исторических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статей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БСЭ,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носит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название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«Большая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Российская Энциклопедия».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9685" algn="ctr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Практически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целая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советская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эпоха,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от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ее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начала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до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конца.</a:t>
            </a:r>
            <a:endParaRPr sz="2400" dirty="0">
              <a:latin typeface="Times New Roman"/>
              <a:cs typeface="Times New Roman"/>
            </a:endParaRPr>
          </a:p>
          <a:p>
            <a:pPr marL="12700" marR="55880" indent="176530">
              <a:lnSpc>
                <a:spcPct val="103400"/>
              </a:lnSpc>
              <a:spcBef>
                <a:spcPts val="869"/>
              </a:spcBef>
            </a:pPr>
            <a:r>
              <a:rPr sz="1600" dirty="0">
                <a:latin typeface="Times New Roman"/>
                <a:cs typeface="Times New Roman"/>
              </a:rPr>
              <a:t>Большая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Советская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Энциклопедия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(БСЭ)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крупнейших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наиболее </a:t>
            </a:r>
            <a:r>
              <a:rPr sz="1600" dirty="0">
                <a:latin typeface="Times New Roman"/>
                <a:cs typeface="Times New Roman"/>
              </a:rPr>
              <a:t>авторитетных</a:t>
            </a:r>
            <a:r>
              <a:rPr sz="1600" spc="-10" dirty="0">
                <a:latin typeface="Times New Roman"/>
                <a:cs typeface="Times New Roman"/>
              </a:rPr>
              <a:t> универсальных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энциклопедий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мире.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</a:t>
            </a:r>
            <a:r>
              <a:rPr sz="1600" spc="-10" dirty="0">
                <a:latin typeface="Times New Roman"/>
                <a:cs typeface="Times New Roman"/>
              </a:rPr>
              <a:t> грандиозный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издательский </a:t>
            </a:r>
            <a:r>
              <a:rPr sz="1600" dirty="0">
                <a:latin typeface="Times New Roman"/>
                <a:cs typeface="Times New Roman"/>
              </a:rPr>
              <a:t>проект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советской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эпохи.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протяжении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50-ти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лет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выпущено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три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издания.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Все </a:t>
            </a:r>
            <a:r>
              <a:rPr sz="1600" spc="-10" dirty="0">
                <a:latin typeface="Times New Roman"/>
                <a:cs typeface="Times New Roman"/>
              </a:rPr>
              <a:t>основополагающие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решения,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связанные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работой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над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БСЭ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определения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политики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по </a:t>
            </a:r>
            <a:r>
              <a:rPr sz="1600" dirty="0">
                <a:latin typeface="Times New Roman"/>
                <a:cs typeface="Times New Roman"/>
              </a:rPr>
              <a:t>ее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содержанию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организации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полиграфического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исполнения,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всегда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принимались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 </a:t>
            </a:r>
            <a:r>
              <a:rPr sz="1600" dirty="0">
                <a:latin typeface="Times New Roman"/>
                <a:cs typeface="Times New Roman"/>
              </a:rPr>
              <a:t>высшем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государственном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уровне.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разное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время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создании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поистине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грандиозного научно-</a:t>
            </a:r>
            <a:r>
              <a:rPr sz="1600" dirty="0">
                <a:latin typeface="Times New Roman"/>
                <a:cs typeface="Times New Roman"/>
              </a:rPr>
              <a:t>исторического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проекта,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как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БСЭ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принимали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участие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такие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видные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деятели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науки, </a:t>
            </a:r>
            <a:r>
              <a:rPr sz="1600" dirty="0">
                <a:latin typeface="Times New Roman"/>
                <a:cs typeface="Times New Roman"/>
              </a:rPr>
              <a:t>культуры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политики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нашей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страны,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как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академик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Отто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Шмидт,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Бурденко, Н.</a:t>
            </a:r>
            <a:r>
              <a:rPr sz="1600" spc="-25" dirty="0">
                <a:latin typeface="Times New Roman"/>
                <a:cs typeface="Times New Roman"/>
              </a:rPr>
              <a:t> И. </a:t>
            </a:r>
            <a:r>
              <a:rPr sz="1600" dirty="0">
                <a:latin typeface="Times New Roman"/>
                <a:cs typeface="Times New Roman"/>
              </a:rPr>
              <a:t>Бухарин,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Флоренский,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академик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Вавилов,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академик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Прохоров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др.</a:t>
            </a:r>
            <a:endParaRPr sz="1600" dirty="0">
              <a:latin typeface="Times New Roman"/>
              <a:cs typeface="Times New Roman"/>
            </a:endParaRPr>
          </a:p>
          <a:p>
            <a:pPr marL="1711960">
              <a:lnSpc>
                <a:spcPct val="100000"/>
              </a:lnSpc>
              <a:spcBef>
                <a:spcPts val="835"/>
              </a:spcBef>
            </a:pPr>
            <a:r>
              <a:rPr b="1" dirty="0">
                <a:latin typeface="Times New Roman"/>
                <a:cs typeface="Times New Roman"/>
              </a:rPr>
              <a:t>Так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выглядели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тома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первого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издания.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100" y="4997450"/>
            <a:ext cx="4038600" cy="2220144"/>
          </a:xfrm>
          <a:prstGeom prst="rect">
            <a:avLst/>
          </a:prstGeom>
        </p:spPr>
      </p:pic>
      <p:sp>
        <p:nvSpPr>
          <p:cNvPr id="717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74700" y="501650"/>
            <a:ext cx="9144000" cy="614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77190" indent="309245">
              <a:lnSpc>
                <a:spcPct val="102899"/>
              </a:lnSpc>
              <a:spcBef>
                <a:spcPts val="55"/>
              </a:spcBef>
            </a:pP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1925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году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соответствии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постановлениями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ЦК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ВКП(б)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ЦИК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СССР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latin typeface="Times New Roman"/>
                <a:cs typeface="Times New Roman"/>
              </a:rPr>
              <a:t>было </a:t>
            </a:r>
            <a:r>
              <a:rPr lang="ru-RU" dirty="0" smtClean="0">
                <a:latin typeface="Times New Roman"/>
                <a:cs typeface="Times New Roman"/>
              </a:rPr>
              <a:t>учреждено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акционерное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общество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«Государственное </a:t>
            </a:r>
            <a:r>
              <a:rPr lang="ru-RU" dirty="0" smtClean="0">
                <a:latin typeface="Times New Roman"/>
                <a:cs typeface="Times New Roman"/>
              </a:rPr>
              <a:t>научное</a:t>
            </a:r>
            <a:r>
              <a:rPr lang="ru-RU" spc="-10" dirty="0" smtClean="0">
                <a:latin typeface="Times New Roman"/>
                <a:cs typeface="Times New Roman"/>
              </a:rPr>
              <a:t> издательство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«Большая</a:t>
            </a:r>
            <a:endParaRPr lang="ru-RU" dirty="0" smtClean="0">
              <a:latin typeface="Times New Roman"/>
              <a:cs typeface="Times New Roman"/>
            </a:endParaRPr>
          </a:p>
          <a:p>
            <a:pPr marL="12700" marR="71120">
              <a:lnSpc>
                <a:spcPct val="103600"/>
              </a:lnSpc>
            </a:pPr>
            <a:r>
              <a:rPr lang="ru-RU" dirty="0" smtClean="0">
                <a:latin typeface="Times New Roman"/>
                <a:cs typeface="Times New Roman"/>
              </a:rPr>
              <a:t>советская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энциклопедия»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началась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работа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подготовке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первого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издания.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Первый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том </a:t>
            </a:r>
            <a:r>
              <a:rPr lang="ru-RU" dirty="0" smtClean="0">
                <a:latin typeface="Times New Roman"/>
                <a:cs typeface="Times New Roman"/>
              </a:rPr>
              <a:t>увидел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свет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уже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1926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году.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За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время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издания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АО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«Советская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энциклопедия»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1930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г. </a:t>
            </a:r>
            <a:r>
              <a:rPr lang="ru-RU" dirty="0" smtClean="0">
                <a:latin typeface="Times New Roman"/>
                <a:cs typeface="Times New Roman"/>
              </a:rPr>
              <a:t>было</a:t>
            </a:r>
            <a:r>
              <a:rPr lang="ru-RU" spc="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преобразовано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Государственное</a:t>
            </a:r>
            <a:r>
              <a:rPr lang="ru-RU" spc="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словарно-энциклопедическое</a:t>
            </a:r>
            <a:r>
              <a:rPr lang="ru-RU" spc="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издательство,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latin typeface="Times New Roman"/>
                <a:cs typeface="Times New Roman"/>
              </a:rPr>
              <a:t>в </a:t>
            </a:r>
            <a:r>
              <a:rPr lang="ru-RU" dirty="0" smtClean="0">
                <a:latin typeface="Times New Roman"/>
                <a:cs typeface="Times New Roman"/>
              </a:rPr>
              <a:t>1937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г.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переименовано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Государственный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научный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институт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«Советская</a:t>
            </a:r>
            <a:r>
              <a:rPr lang="ru-RU" spc="-10" dirty="0" smtClean="0">
                <a:latin typeface="Times New Roman"/>
                <a:cs typeface="Times New Roman"/>
              </a:rPr>
              <a:t> энциклопедия».</a:t>
            </a:r>
            <a:endParaRPr lang="ru-RU" dirty="0" smtClean="0">
              <a:latin typeface="Times New Roman"/>
              <a:cs typeface="Times New Roman"/>
            </a:endParaRPr>
          </a:p>
          <a:p>
            <a:pPr marL="12700" marR="283210">
              <a:lnSpc>
                <a:spcPct val="103600"/>
              </a:lnSpc>
              <a:spcBef>
                <a:spcPts val="790"/>
              </a:spcBef>
            </a:pP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общей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сложности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первое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издание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энциклопедии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содержит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65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тысяч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статей,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12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тысяч </a:t>
            </a:r>
            <a:r>
              <a:rPr lang="ru-RU" dirty="0" smtClean="0">
                <a:latin typeface="Times New Roman"/>
                <a:cs typeface="Times New Roman"/>
              </a:rPr>
              <a:t>иллюстраций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свыше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тысячи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карт.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Общий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объем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издания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составил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4,4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тысячи</a:t>
            </a:r>
            <a:endParaRPr lang="ru-RU" dirty="0" smtClean="0">
              <a:latin typeface="Times New Roman"/>
              <a:cs typeface="Times New Roman"/>
            </a:endParaRPr>
          </a:p>
          <a:p>
            <a:pPr marL="12700" marR="74295">
              <a:lnSpc>
                <a:spcPct val="103299"/>
              </a:lnSpc>
              <a:spcBef>
                <a:spcPts val="5"/>
              </a:spcBef>
            </a:pPr>
            <a:r>
              <a:rPr lang="ru-RU" dirty="0" smtClean="0">
                <a:latin typeface="Times New Roman"/>
                <a:cs typeface="Times New Roman"/>
              </a:rPr>
              <a:t>авторских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листов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текста.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Каждый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том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содержит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среднем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8-10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цветных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географических </a:t>
            </a:r>
            <a:r>
              <a:rPr lang="ru-RU" dirty="0" smtClean="0">
                <a:latin typeface="Times New Roman"/>
                <a:cs typeface="Times New Roman"/>
              </a:rPr>
              <a:t>карт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20</a:t>
            </a:r>
            <a:r>
              <a:rPr lang="ru-RU" spc="-10" dirty="0" smtClean="0">
                <a:latin typeface="Times New Roman"/>
                <a:cs typeface="Times New Roman"/>
              </a:rPr>
              <a:t> иллюстраций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(частично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цветных)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отдельных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листах.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Кроме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вкладных </a:t>
            </a:r>
            <a:r>
              <a:rPr lang="ru-RU" dirty="0" smtClean="0">
                <a:latin typeface="Times New Roman"/>
                <a:cs typeface="Times New Roman"/>
              </a:rPr>
              <a:t>листов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широко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применялись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рисунки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карты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тексте.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Большая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часть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иллюстраций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latin typeface="Times New Roman"/>
                <a:cs typeface="Times New Roman"/>
              </a:rPr>
              <a:t>была </a:t>
            </a:r>
            <a:r>
              <a:rPr lang="ru-RU" dirty="0" smtClean="0">
                <a:latin typeface="Times New Roman"/>
                <a:cs typeface="Times New Roman"/>
              </a:rPr>
              <a:t>исполнена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гравюрой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6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дереве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известными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советскими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художниками.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Для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внешнего </a:t>
            </a:r>
            <a:r>
              <a:rPr lang="ru-RU" dirty="0" smtClean="0">
                <a:latin typeface="Times New Roman"/>
                <a:cs typeface="Times New Roman"/>
              </a:rPr>
              <a:t>оформления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томов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использовались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ледериновые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переплеты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золотым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тиснением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latin typeface="Times New Roman"/>
                <a:cs typeface="Times New Roman"/>
              </a:rPr>
              <a:t>и </a:t>
            </a:r>
            <a:r>
              <a:rPr lang="ru-RU" dirty="0" err="1" smtClean="0">
                <a:latin typeface="Times New Roman"/>
                <a:cs typeface="Times New Roman"/>
              </a:rPr>
              <a:t>полукожаные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корешки.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Тираж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каждого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тома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составил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50–80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тысяч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экземпляров.</a:t>
            </a:r>
            <a:endParaRPr lang="ru-RU" dirty="0" smtClean="0">
              <a:latin typeface="Times New Roman"/>
              <a:cs typeface="Times New Roman"/>
            </a:endParaRPr>
          </a:p>
          <a:p>
            <a:pPr marL="826769">
              <a:lnSpc>
                <a:spcPct val="100000"/>
              </a:lnSpc>
              <a:spcBef>
                <a:spcPts val="844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В</a:t>
            </a:r>
            <a:r>
              <a:rPr lang="ru-RU" sz="2000" b="1" spc="-45" dirty="0" smtClean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1947</a:t>
            </a:r>
            <a:r>
              <a:rPr lang="ru-RU" sz="2000" b="1" spc="-35" dirty="0" smtClean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году</a:t>
            </a:r>
            <a:r>
              <a:rPr lang="ru-RU" sz="2000" b="1" spc="-40" dirty="0" smtClean="0"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latin typeface="Times New Roman"/>
                <a:cs typeface="Times New Roman"/>
              </a:rPr>
              <a:t>приступили</a:t>
            </a:r>
            <a:r>
              <a:rPr lang="ru-RU" sz="2000" b="1" spc="-30" dirty="0" smtClean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к</a:t>
            </a:r>
            <a:r>
              <a:rPr lang="ru-RU" sz="2000" b="1" spc="-40" dirty="0" smtClean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выпуску</a:t>
            </a:r>
            <a:r>
              <a:rPr lang="ru-RU" sz="2000" b="1" spc="-35" dirty="0" smtClean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второго</a:t>
            </a:r>
            <a:r>
              <a:rPr lang="ru-RU" sz="2000" b="1" spc="-40" dirty="0" smtClean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издания</a:t>
            </a:r>
            <a:r>
              <a:rPr lang="ru-RU" sz="2000" b="1" spc="-40" dirty="0" smtClean="0">
                <a:latin typeface="Times New Roman"/>
                <a:cs typeface="Times New Roman"/>
              </a:rPr>
              <a:t> </a:t>
            </a:r>
            <a:r>
              <a:rPr lang="ru-RU" sz="2000" b="1" spc="-20" dirty="0" smtClean="0">
                <a:latin typeface="Times New Roman"/>
                <a:cs typeface="Times New Roman"/>
              </a:rPr>
              <a:t>БСЭ.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5080" indent="220979">
              <a:lnSpc>
                <a:spcPct val="103400"/>
              </a:lnSpc>
              <a:spcBef>
                <a:spcPts val="830"/>
              </a:spcBef>
            </a:pP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1947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году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приступили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выпуску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второго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издания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БСЭ.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Тома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второго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издания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начали </a:t>
            </a:r>
            <a:r>
              <a:rPr lang="ru-RU" dirty="0" smtClean="0">
                <a:latin typeface="Times New Roman"/>
                <a:cs typeface="Times New Roman"/>
              </a:rPr>
              <a:t>выходить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1950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году.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До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1958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года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было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издано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50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основных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томов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20" dirty="0" smtClean="0">
                <a:latin typeface="Times New Roman"/>
                <a:cs typeface="Times New Roman"/>
              </a:rPr>
              <a:t> один </a:t>
            </a:r>
            <a:r>
              <a:rPr lang="ru-RU" dirty="0" smtClean="0">
                <a:latin typeface="Times New Roman"/>
                <a:cs typeface="Times New Roman"/>
              </a:rPr>
              <a:t>дополнительный,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котором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содержались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главным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образом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биографии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видных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советских </a:t>
            </a:r>
            <a:r>
              <a:rPr lang="ru-RU" dirty="0" smtClean="0">
                <a:latin typeface="Times New Roman"/>
                <a:cs typeface="Times New Roman"/>
              </a:rPr>
              <a:t>деятелей,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репрессированных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ранее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при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Сталине.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1960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году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издание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было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дополнено предметно-</a:t>
            </a:r>
            <a:r>
              <a:rPr lang="ru-RU" dirty="0" smtClean="0">
                <a:latin typeface="Times New Roman"/>
                <a:cs typeface="Times New Roman"/>
              </a:rPr>
              <a:t>именным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алфавитным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указателем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двух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книгах.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object 4"/>
          <p:cNvSpPr txBox="1"/>
          <p:nvPr/>
        </p:nvSpPr>
        <p:spPr>
          <a:xfrm>
            <a:off x="1155700" y="3625850"/>
            <a:ext cx="8229600" cy="3430042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176530">
              <a:lnSpc>
                <a:spcPct val="103600"/>
              </a:lnSpc>
              <a:spcBef>
                <a:spcPts val="40"/>
              </a:spcBef>
            </a:pPr>
            <a:r>
              <a:rPr sz="2000" dirty="0">
                <a:latin typeface="Times New Roman"/>
                <a:cs typeface="Times New Roman"/>
              </a:rPr>
              <a:t>Второе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издание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было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подготовлено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соответствии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постановлением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Совета </a:t>
            </a:r>
            <a:r>
              <a:rPr sz="2000" dirty="0">
                <a:latin typeface="Times New Roman"/>
                <a:cs typeface="Times New Roman"/>
              </a:rPr>
              <a:t>Министров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СССР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(опубликовано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февраля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1949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г.).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сложности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содержит </a:t>
            </a:r>
            <a:r>
              <a:rPr sz="2000" dirty="0">
                <a:latin typeface="Times New Roman"/>
                <a:cs typeface="Times New Roman"/>
              </a:rPr>
              <a:t>около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100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тысяч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статей,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40852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иллюстрации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2362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карты.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endParaRPr lang="ru-RU" sz="2000" spc="-30" dirty="0" smtClean="0">
              <a:latin typeface="Times New Roman"/>
              <a:cs typeface="Times New Roman"/>
            </a:endParaRPr>
          </a:p>
          <a:p>
            <a:pPr marL="12700" marR="5080" indent="176530">
              <a:lnSpc>
                <a:spcPct val="103600"/>
              </a:lnSpc>
              <a:spcBef>
                <a:spcPts val="40"/>
              </a:spcBef>
            </a:pPr>
            <a:r>
              <a:rPr sz="2000" dirty="0" err="1" smtClean="0">
                <a:latin typeface="Times New Roman"/>
                <a:cs typeface="Times New Roman"/>
              </a:rPr>
              <a:t>Более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40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процентов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статей </a:t>
            </a:r>
            <a:r>
              <a:rPr sz="2000" dirty="0">
                <a:latin typeface="Times New Roman"/>
                <a:cs typeface="Times New Roman"/>
              </a:rPr>
              <a:t>сопровождается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рекомендательной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библиографией,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большинстве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случаев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на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языке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оригинала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(на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35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языках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народов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СССР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на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25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иностранных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языках).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Для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внешнего </a:t>
            </a:r>
            <a:r>
              <a:rPr lang="ru-RU" sz="2000" dirty="0" smtClean="0">
                <a:latin typeface="Times New Roman"/>
                <a:cs typeface="Times New Roman"/>
              </a:rPr>
              <a:t>оформления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томов</a:t>
            </a:r>
            <a:r>
              <a:rPr lang="ru-RU" sz="2000" spc="-6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использовались</a:t>
            </a:r>
            <a:r>
              <a:rPr lang="ru-RU" sz="2000" spc="-4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переплеты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</a:t>
            </a:r>
            <a:r>
              <a:rPr lang="ru-RU" sz="2000" spc="-5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рельефом.</a:t>
            </a:r>
            <a:r>
              <a:rPr lang="ru-RU" sz="2000" spc="-55" dirty="0" smtClean="0">
                <a:latin typeface="Times New Roman"/>
                <a:cs typeface="Times New Roman"/>
              </a:rPr>
              <a:t> </a:t>
            </a:r>
          </a:p>
          <a:p>
            <a:pPr marL="12700" marR="5080" indent="176530">
              <a:lnSpc>
                <a:spcPct val="103600"/>
              </a:lnSpc>
              <a:spcBef>
                <a:spcPts val="4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Тираж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каждого</a:t>
            </a:r>
            <a:r>
              <a:rPr lang="ru-RU" sz="2000" spc="-3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тома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составил </a:t>
            </a:r>
            <a:r>
              <a:rPr lang="ru-RU" sz="2000" dirty="0" smtClean="0">
                <a:latin typeface="Times New Roman"/>
                <a:cs typeface="Times New Roman"/>
              </a:rPr>
              <a:t>250–300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тысяч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экземпляров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(что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среднем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в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3-</a:t>
            </a:r>
            <a:r>
              <a:rPr lang="ru-RU" sz="2000" dirty="0" smtClean="0">
                <a:latin typeface="Times New Roman"/>
                <a:cs typeface="Times New Roman"/>
              </a:rPr>
              <a:t>5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раз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больше,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чем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первое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издание).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12700" marR="5080" indent="176530">
              <a:lnSpc>
                <a:spcPct val="1036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900" y="501650"/>
            <a:ext cx="3797300" cy="2779634"/>
          </a:xfrm>
          <a:prstGeom prst="rect">
            <a:avLst/>
          </a:prstGeom>
        </p:spPr>
      </p:pic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713539"/>
            <a:ext cx="3902075" cy="237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975100" y="0"/>
            <a:ext cx="6415641" cy="46679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4033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Times New Roman"/>
                <a:cs typeface="Times New Roman"/>
              </a:rPr>
              <a:t>Третье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издание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Большой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Советской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Энциклопедии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—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500" y="2178050"/>
            <a:ext cx="5321299" cy="507100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60"/>
              </a:spcBef>
            </a:pPr>
            <a:r>
              <a:rPr sz="1600" b="1" spc="-10" dirty="0" err="1" smtClean="0">
                <a:latin typeface="Times New Roman"/>
                <a:cs typeface="Times New Roman"/>
              </a:rPr>
              <a:t>Популяризация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науки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один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из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главных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руководящих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принципов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третьего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издания.</a:t>
            </a:r>
            <a:endParaRPr sz="1600" dirty="0">
              <a:latin typeface="Times New Roman"/>
              <a:cs typeface="Times New Roman"/>
            </a:endParaRPr>
          </a:p>
          <a:p>
            <a:pPr marL="12700" marR="177800" indent="176530" algn="l">
              <a:lnSpc>
                <a:spcPct val="1034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общей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сложности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третье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содержит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95279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статей,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29120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иллюстраций,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3701 </a:t>
            </a:r>
            <a:r>
              <a:rPr sz="1600" dirty="0">
                <a:latin typeface="Times New Roman"/>
                <a:cs typeface="Times New Roman"/>
              </a:rPr>
              <a:t>портрет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524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цветные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карты.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тому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же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статьи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«Ленин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Владимир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Ильич» прилагалась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гибкая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грампластинка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записью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речей.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Общий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объем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составил </a:t>
            </a:r>
            <a:r>
              <a:rPr sz="1600" dirty="0">
                <a:latin typeface="Times New Roman"/>
                <a:cs typeface="Times New Roman"/>
              </a:rPr>
              <a:t>3800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авторских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листов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текста.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Главным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редактором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стал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академик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Александр </a:t>
            </a:r>
            <a:r>
              <a:rPr sz="1600" dirty="0">
                <a:latin typeface="Times New Roman"/>
                <a:cs typeface="Times New Roman"/>
              </a:rPr>
              <a:t>Михайлович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Прохоров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(с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1969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г.).</a:t>
            </a:r>
            <a:endParaRPr sz="1600" dirty="0">
              <a:latin typeface="Times New Roman"/>
              <a:cs typeface="Times New Roman"/>
            </a:endParaRPr>
          </a:p>
          <a:p>
            <a:pPr marL="189230" algn="l">
              <a:lnSpc>
                <a:spcPct val="100000"/>
              </a:lnSpc>
              <a:spcBef>
                <a:spcPts val="60"/>
              </a:spcBef>
            </a:pPr>
            <a:r>
              <a:rPr sz="1600" dirty="0">
                <a:latin typeface="Times New Roman"/>
                <a:cs typeface="Times New Roman"/>
              </a:rPr>
              <a:t>Третье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издание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переведено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английский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язык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выпущено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издательством</a:t>
            </a:r>
            <a:endParaRPr sz="1600" dirty="0">
              <a:latin typeface="Times New Roman"/>
              <a:cs typeface="Times New Roman"/>
            </a:endParaRPr>
          </a:p>
          <a:p>
            <a:pPr marL="12700" marR="127000" algn="l">
              <a:lnSpc>
                <a:spcPct val="1032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«Макмиллан»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США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1973-</a:t>
            </a:r>
            <a:r>
              <a:rPr sz="1600" dirty="0">
                <a:latin typeface="Times New Roman"/>
                <a:cs typeface="Times New Roman"/>
              </a:rPr>
              <a:t>1982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гг.,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включало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31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плюс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индексный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ряде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стран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(ГДР,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Великобритания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др.)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переведен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выпущен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однотомник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«СССР». </a:t>
            </a:r>
            <a:r>
              <a:rPr sz="1600" dirty="0">
                <a:latin typeface="Times New Roman"/>
                <a:cs typeface="Times New Roman"/>
              </a:rPr>
              <a:t>Так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же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третье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переведено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греческий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язык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издательством</a:t>
            </a:r>
            <a:endParaRPr sz="1600" dirty="0">
              <a:latin typeface="Times New Roman"/>
              <a:cs typeface="Times New Roman"/>
            </a:endParaRPr>
          </a:p>
          <a:p>
            <a:pPr marL="12700" marR="311785" algn="l">
              <a:lnSpc>
                <a:spcPct val="103600"/>
              </a:lnSpc>
            </a:pPr>
            <a:r>
              <a:rPr sz="1600" dirty="0">
                <a:latin typeface="Times New Roman"/>
                <a:cs typeface="Times New Roman"/>
              </a:rPr>
              <a:t>«Акадимос»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1977–1989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гг.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34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томах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основных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дополнительном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томе.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этого </a:t>
            </a:r>
            <a:r>
              <a:rPr sz="1600" dirty="0">
                <a:latin typeface="Times New Roman"/>
                <a:cs typeface="Times New Roman"/>
              </a:rPr>
              <a:t>издания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написаны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несколько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сот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статей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греческих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персоналиях,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оригинальные </a:t>
            </a:r>
            <a:r>
              <a:rPr sz="1600" dirty="0">
                <a:latin typeface="Times New Roman"/>
                <a:cs typeface="Times New Roman"/>
              </a:rPr>
              <a:t>статьи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значительно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расширены.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00" y="273050"/>
            <a:ext cx="4267200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1500" y="654050"/>
            <a:ext cx="4813300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78765" indent="176530">
              <a:lnSpc>
                <a:spcPct val="103400"/>
              </a:lnSpc>
              <a:spcBef>
                <a:spcPts val="45"/>
              </a:spcBef>
            </a:pPr>
            <a:r>
              <a:rPr lang="ru-RU" dirty="0" smtClean="0">
                <a:latin typeface="Times New Roman"/>
                <a:cs typeface="Times New Roman"/>
              </a:rPr>
              <a:t>Третье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издание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было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подготовлено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соответствии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постановлением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ЦК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КПСС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от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latin typeface="Times New Roman"/>
                <a:cs typeface="Times New Roman"/>
              </a:rPr>
              <a:t>2 </a:t>
            </a:r>
            <a:r>
              <a:rPr lang="ru-RU" dirty="0" smtClean="0">
                <a:latin typeface="Times New Roman"/>
                <a:cs typeface="Times New Roman"/>
              </a:rPr>
              <a:t>февраля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1967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года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было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издано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издательством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«Советская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энциклопедия»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период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60" dirty="0" smtClean="0">
                <a:latin typeface="Times New Roman"/>
                <a:cs typeface="Times New Roman"/>
              </a:rPr>
              <a:t>с </a:t>
            </a:r>
            <a:r>
              <a:rPr lang="ru-RU" dirty="0" smtClean="0">
                <a:latin typeface="Times New Roman"/>
                <a:cs typeface="Times New Roman"/>
              </a:rPr>
              <a:t>1969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1978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гг.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Издание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состояло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30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томов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(том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24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двух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книгах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–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вторая, </a:t>
            </a:r>
            <a:r>
              <a:rPr lang="ru-RU" dirty="0" smtClean="0">
                <a:latin typeface="Times New Roman"/>
                <a:cs typeface="Times New Roman"/>
              </a:rPr>
              <a:t>дополнительная,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книга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«СССР»).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Тираж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третьего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издания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составил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около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630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тысяч</a:t>
            </a:r>
            <a:endParaRPr lang="ru-RU" dirty="0" smtClean="0">
              <a:latin typeface="Times New Roman"/>
              <a:cs typeface="Times New Roman"/>
            </a:endParaRPr>
          </a:p>
          <a:p>
            <a:pPr marL="12700" marR="5715">
              <a:lnSpc>
                <a:spcPct val="103299"/>
              </a:lnSpc>
              <a:spcBef>
                <a:spcPts val="5"/>
              </a:spcBef>
            </a:pPr>
            <a:r>
              <a:rPr lang="ru-RU" dirty="0" smtClean="0">
                <a:latin typeface="Times New Roman"/>
                <a:cs typeface="Times New Roman"/>
              </a:rPr>
              <a:t>экземпляров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(что в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среднем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10" dirty="0" smtClean="0">
                <a:latin typeface="Times New Roman"/>
                <a:cs typeface="Times New Roman"/>
              </a:rPr>
              <a:t> 8-</a:t>
            </a:r>
            <a:r>
              <a:rPr lang="ru-RU" dirty="0" smtClean="0">
                <a:latin typeface="Times New Roman"/>
                <a:cs typeface="Times New Roman"/>
              </a:rPr>
              <a:t>12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раз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больше,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чем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первое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издание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2-2,5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раза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больше, </a:t>
            </a:r>
            <a:r>
              <a:rPr lang="ru-RU" dirty="0" smtClean="0">
                <a:latin typeface="Times New Roman"/>
                <a:cs typeface="Times New Roman"/>
              </a:rPr>
              <a:t>чем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второе).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1981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году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издание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было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дополнено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алфавитным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именным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указателем, </a:t>
            </a:r>
            <a:r>
              <a:rPr lang="ru-RU" dirty="0" smtClean="0">
                <a:latin typeface="Times New Roman"/>
                <a:cs typeface="Times New Roman"/>
              </a:rPr>
              <a:t>выпущенным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тиражом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50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тысяч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экземпляров.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подготовке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издания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участвовали около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10 </a:t>
            </a:r>
            <a:r>
              <a:rPr lang="ru-RU" dirty="0" smtClean="0">
                <a:latin typeface="Times New Roman"/>
                <a:cs typeface="Times New Roman"/>
              </a:rPr>
              <a:t>тысяч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специалистов.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Многие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консультанты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издания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имели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ученые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степени.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5346700" y="349250"/>
            <a:ext cx="5346700" cy="44718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66700" marR="250825" algn="ctr">
              <a:lnSpc>
                <a:spcPct val="103499"/>
              </a:lnSpc>
              <a:spcBef>
                <a:spcPts val="20"/>
              </a:spcBef>
            </a:pPr>
            <a:r>
              <a:rPr sz="2000" b="1" dirty="0">
                <a:latin typeface="Times New Roman"/>
                <a:cs typeface="Times New Roman"/>
              </a:rPr>
              <a:t>БСЭ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1992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года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носит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современное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название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«Большая </a:t>
            </a:r>
            <a:r>
              <a:rPr sz="2000" b="1" dirty="0">
                <a:latin typeface="Times New Roman"/>
                <a:cs typeface="Times New Roman"/>
              </a:rPr>
              <a:t>Российская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Энциклопедия».</a:t>
            </a:r>
            <a:endParaRPr sz="2000" dirty="0">
              <a:latin typeface="Times New Roman"/>
              <a:cs typeface="Times New Roman"/>
            </a:endParaRPr>
          </a:p>
          <a:p>
            <a:pPr marL="12700" marR="54610" indent="200660">
              <a:lnSpc>
                <a:spcPct val="103499"/>
              </a:lnSpc>
              <a:spcBef>
                <a:spcPts val="850"/>
              </a:spcBef>
            </a:pPr>
            <a:r>
              <a:rPr sz="1600" dirty="0">
                <a:latin typeface="Times New Roman"/>
                <a:cs typeface="Times New Roman"/>
              </a:rPr>
              <a:t>Большая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Российская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Энциклопедия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(БРЭ)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универсальная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российская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энциклопедия. </a:t>
            </a:r>
            <a:r>
              <a:rPr sz="1600" dirty="0">
                <a:latin typeface="Times New Roman"/>
                <a:cs typeface="Times New Roman"/>
              </a:rPr>
              <a:t>Издается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издательством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«Большая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Российская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энциклопедия»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согласно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Указу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Президента </a:t>
            </a:r>
            <a:r>
              <a:rPr sz="1600" dirty="0">
                <a:latin typeface="Times New Roman"/>
                <a:cs typeface="Times New Roman"/>
              </a:rPr>
              <a:t>Российской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Федерации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№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1156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14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октября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2002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года. 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2003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2004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годах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группа </a:t>
            </a:r>
            <a:r>
              <a:rPr sz="1600" dirty="0">
                <a:latin typeface="Times New Roman"/>
                <a:cs typeface="Times New Roman"/>
              </a:rPr>
              <a:t>редакторов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переработала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старую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энциклопедию,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обновив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факты,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удалив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большинство </a:t>
            </a:r>
            <a:r>
              <a:rPr sz="1600" dirty="0">
                <a:latin typeface="Times New Roman"/>
                <a:cs typeface="Times New Roman"/>
              </a:rPr>
              <a:t>примеров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явной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политической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предвзятости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изменив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название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«Большая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русская </a:t>
            </a:r>
            <a:r>
              <a:rPr sz="1600" dirty="0">
                <a:latin typeface="Times New Roman"/>
                <a:cs typeface="Times New Roman"/>
              </a:rPr>
              <a:t>энциклопедия».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Многие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устаревшие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статьи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полностью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переписываются.</a:t>
            </a:r>
            <a:endParaRPr sz="1600" dirty="0">
              <a:latin typeface="Times New Roman"/>
              <a:cs typeface="Times New Roman"/>
            </a:endParaRPr>
          </a:p>
          <a:p>
            <a:pPr marL="7620" algn="ctr">
              <a:lnSpc>
                <a:spcPct val="100000"/>
              </a:lnSpc>
              <a:spcBef>
                <a:spcPts val="865"/>
              </a:spcBef>
            </a:pP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2004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г.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вышел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свет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первый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том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обновленной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Большой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Российской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энциклопедии.</a:t>
            </a:r>
            <a:endParaRPr sz="1600" dirty="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  <a:spcBef>
                <a:spcPts val="60"/>
              </a:spcBef>
            </a:pPr>
            <a:r>
              <a:rPr sz="1600" b="1" dirty="0">
                <a:latin typeface="Times New Roman"/>
                <a:cs typeface="Times New Roman"/>
              </a:rPr>
              <a:t>Полное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издание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из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35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томов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было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выпущено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к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2017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году.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00" y="2559050"/>
            <a:ext cx="4800600" cy="487146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898525" indent="-98425" algn="ctr">
              <a:lnSpc>
                <a:spcPct val="100000"/>
              </a:lnSpc>
              <a:spcBef>
                <a:spcPts val="1095"/>
              </a:spcBef>
            </a:pPr>
            <a:r>
              <a:rPr sz="1600" b="1" dirty="0">
                <a:latin typeface="Times New Roman"/>
                <a:cs typeface="Times New Roman"/>
              </a:rPr>
              <a:t>Эти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тома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уже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изданы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1990-</a:t>
            </a:r>
            <a:r>
              <a:rPr sz="1600" b="1" dirty="0">
                <a:latin typeface="Times New Roman"/>
                <a:cs typeface="Times New Roman"/>
              </a:rPr>
              <a:t>х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годах.</a:t>
            </a:r>
            <a:endParaRPr sz="1600" dirty="0">
              <a:latin typeface="Times New Roman"/>
              <a:cs typeface="Times New Roman"/>
            </a:endParaRPr>
          </a:p>
          <a:p>
            <a:pPr marL="12700" marR="6350" indent="176530" algn="just">
              <a:lnSpc>
                <a:spcPct val="103200"/>
              </a:lnSpc>
              <a:spcBef>
                <a:spcPts val="830"/>
              </a:spcBef>
            </a:pPr>
            <a:r>
              <a:rPr sz="1500" dirty="0">
                <a:latin typeface="Times New Roman"/>
                <a:cs typeface="Times New Roman"/>
              </a:rPr>
              <a:t>Третье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издание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БСЭ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было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переведено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несколько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языков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выпущено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рубежом.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В </a:t>
            </a:r>
            <a:r>
              <a:rPr sz="1500" dirty="0">
                <a:latin typeface="Times New Roman"/>
                <a:cs typeface="Times New Roman"/>
              </a:rPr>
              <a:t>2001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году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третье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издание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Большой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Советской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энциклопедии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издано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цифровом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формате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трех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дисках.</a:t>
            </a:r>
            <a:endParaRPr sz="1500" dirty="0">
              <a:latin typeface="Times New Roman"/>
              <a:cs typeface="Times New Roman"/>
            </a:endParaRPr>
          </a:p>
          <a:p>
            <a:pPr marL="12700" marR="5080" indent="220979" algn="just">
              <a:lnSpc>
                <a:spcPct val="103299"/>
              </a:lnSpc>
              <a:spcBef>
                <a:spcPts val="810"/>
              </a:spcBef>
            </a:pPr>
            <a:r>
              <a:rPr sz="1500" dirty="0">
                <a:latin typeface="Times New Roman"/>
                <a:cs typeface="Times New Roman"/>
              </a:rPr>
              <a:t>Век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XXI</a:t>
            </a:r>
            <a:r>
              <a:rPr sz="1500" spc="-10" dirty="0">
                <a:latin typeface="Times New Roman"/>
                <a:cs typeface="Times New Roman"/>
              </a:rPr>
              <a:t> ознаменовал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собой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новый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этап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истории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БСЭ.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Началось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сотрудничество </a:t>
            </a:r>
            <a:r>
              <a:rPr sz="1500" dirty="0">
                <a:latin typeface="Times New Roman"/>
                <a:cs typeface="Times New Roman"/>
              </a:rPr>
              <a:t>издательства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«Большая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Российская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энциклопедия»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компании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«Аутопан»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переводу </a:t>
            </a:r>
            <a:r>
              <a:rPr sz="1500" dirty="0">
                <a:latin typeface="Times New Roman"/>
                <a:cs typeface="Times New Roman"/>
              </a:rPr>
              <a:t>энциклопедии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электронный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формат.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Электронная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версия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последнего,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третьего,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издания</a:t>
            </a:r>
            <a:endParaRPr sz="1500" dirty="0">
              <a:latin typeface="Times New Roman"/>
              <a:cs typeface="Times New Roman"/>
            </a:endParaRPr>
          </a:p>
          <a:p>
            <a:pPr marL="12700" marR="307975" algn="just">
              <a:lnSpc>
                <a:spcPct val="103400"/>
              </a:lnSpc>
            </a:pPr>
            <a:r>
              <a:rPr sz="1500" dirty="0">
                <a:latin typeface="Times New Roman"/>
                <a:cs typeface="Times New Roman"/>
              </a:rPr>
              <a:t>«Большой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советской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энциклопедии»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одна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из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крупнейших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наиболее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авторитетных </a:t>
            </a:r>
            <a:r>
              <a:rPr sz="1500" dirty="0">
                <a:latin typeface="Times New Roman"/>
                <a:cs typeface="Times New Roman"/>
              </a:rPr>
              <a:t>универсальных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энциклопедий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мире,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имеющая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аналогов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полноте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собранных </a:t>
            </a:r>
            <a:r>
              <a:rPr sz="1500" dirty="0">
                <a:latin typeface="Times New Roman"/>
                <a:cs typeface="Times New Roman"/>
              </a:rPr>
              <a:t>данных.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Электронная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версия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энциклопедии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содержит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все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материалы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оригинала.</a:t>
            </a:r>
            <a:r>
              <a:rPr sz="1500" spc="-25" dirty="0">
                <a:latin typeface="Times New Roman"/>
                <a:cs typeface="Times New Roman"/>
              </a:rPr>
              <a:t> Это </a:t>
            </a:r>
            <a:r>
              <a:rPr sz="1500" dirty="0">
                <a:latin typeface="Times New Roman"/>
                <a:cs typeface="Times New Roman"/>
              </a:rPr>
              <a:t>классическая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электронная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энциклопедия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бесплатным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доступом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материалам, </a:t>
            </a:r>
            <a:r>
              <a:rPr sz="1500" dirty="0">
                <a:latin typeface="Times New Roman"/>
                <a:cs typeface="Times New Roman"/>
              </a:rPr>
              <a:t>обладающая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перекрестными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ссылками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полнотекстовым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поиском,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размещенная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на </a:t>
            </a:r>
            <a:r>
              <a:rPr sz="1500" dirty="0">
                <a:latin typeface="Times New Roman"/>
                <a:cs typeface="Times New Roman"/>
              </a:rPr>
              <a:t>отдельном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 err="1">
                <a:latin typeface="Times New Roman"/>
                <a:cs typeface="Times New Roman"/>
              </a:rPr>
              <a:t>сайте</a:t>
            </a:r>
            <a:r>
              <a:rPr sz="1500" spc="-10" dirty="0" smtClean="0"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100" y="273050"/>
            <a:ext cx="3203009" cy="2209800"/>
          </a:xfrm>
          <a:prstGeom prst="rect">
            <a:avLst/>
          </a:prstGeom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90" t="11207" r="21149" b="10340"/>
          <a:stretch>
            <a:fillRect/>
          </a:stretch>
        </p:blipFill>
        <p:spPr bwMode="auto">
          <a:xfrm>
            <a:off x="6108700" y="5073650"/>
            <a:ext cx="3581400" cy="211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264"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517900" y="882650"/>
            <a:ext cx="6629400" cy="364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sz="1800" b="1" i="1" dirty="0" err="1" smtClean="0">
                <a:latin typeface="Times New Roman"/>
                <a:cs typeface="Times New Roman"/>
              </a:rPr>
              <a:t>Почему</a:t>
            </a:r>
            <a:r>
              <a:rPr sz="1800" b="1" i="1" spc="-30" dirty="0" smtClean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БСЭ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появилась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статья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о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10" dirty="0" err="1">
                <a:latin typeface="Times New Roman"/>
                <a:cs typeface="Times New Roman"/>
              </a:rPr>
              <a:t>несуществующем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20" dirty="0" err="1" smtClean="0">
                <a:latin typeface="Times New Roman"/>
                <a:cs typeface="Times New Roman"/>
              </a:rPr>
              <a:t>виде</a:t>
            </a:r>
            <a:endParaRPr sz="1800" b="1" i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«Зелёная</a:t>
            </a:r>
            <a:r>
              <a:rPr sz="1800" b="1" i="1" spc="-8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лягушка»?</a:t>
            </a:r>
            <a:endParaRPr sz="1800" b="1" i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R="393700" indent="457200">
              <a:lnSpc>
                <a:spcPct val="103299"/>
              </a:lnSpc>
            </a:pPr>
            <a:r>
              <a:rPr dirty="0">
                <a:latin typeface="Times New Roman"/>
                <a:cs typeface="Times New Roman"/>
              </a:rPr>
              <a:t>В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октябре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1952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года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так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называемому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«делу </a:t>
            </a:r>
            <a:r>
              <a:rPr dirty="0">
                <a:latin typeface="Times New Roman"/>
                <a:cs typeface="Times New Roman"/>
              </a:rPr>
              <a:t>врачей»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был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арестован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академик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Владимир </a:t>
            </a:r>
            <a:r>
              <a:rPr dirty="0">
                <a:latin typeface="Times New Roman"/>
                <a:cs typeface="Times New Roman"/>
              </a:rPr>
              <a:t>Зеленин.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Как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раз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это время</a:t>
            </a:r>
            <a:r>
              <a:rPr spc="-10" dirty="0">
                <a:latin typeface="Times New Roman"/>
                <a:cs typeface="Times New Roman"/>
              </a:rPr>
              <a:t> подписывался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в </a:t>
            </a:r>
            <a:r>
              <a:rPr dirty="0">
                <a:latin typeface="Times New Roman"/>
                <a:cs typeface="Times New Roman"/>
              </a:rPr>
              <a:t>печать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очередной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том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Большой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советской энциклопедии,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котором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была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статья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про</a:t>
            </a:r>
            <a:r>
              <a:rPr spc="-10" dirty="0">
                <a:latin typeface="Times New Roman"/>
                <a:cs typeface="Times New Roman"/>
              </a:rPr>
              <a:t> него. </a:t>
            </a:r>
            <a:r>
              <a:rPr dirty="0">
                <a:latin typeface="Times New Roman"/>
                <a:cs typeface="Times New Roman"/>
              </a:rPr>
              <a:t>Вместо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неё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срочно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поместили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статью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о </a:t>
            </a:r>
            <a:r>
              <a:rPr spc="-10" dirty="0">
                <a:latin typeface="Times New Roman"/>
                <a:cs typeface="Times New Roman"/>
              </a:rPr>
              <a:t>несуществующем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10" dirty="0" err="1">
                <a:latin typeface="Times New Roman"/>
                <a:cs typeface="Times New Roman"/>
              </a:rPr>
              <a:t>биологической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систематике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виде</a:t>
            </a:r>
            <a:r>
              <a:rPr spc="-4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«Зелёная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лягушка»,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где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говорилось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обычной </a:t>
            </a:r>
            <a:r>
              <a:rPr dirty="0">
                <a:latin typeface="Times New Roman"/>
                <a:cs typeface="Times New Roman"/>
              </a:rPr>
              <a:t>прудовой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лягушке.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последующем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издании</a:t>
            </a:r>
            <a:r>
              <a:rPr spc="-25" dirty="0">
                <a:latin typeface="Times New Roman"/>
                <a:cs typeface="Times New Roman"/>
              </a:rPr>
              <a:t> БСЭ </a:t>
            </a:r>
            <a:r>
              <a:rPr dirty="0">
                <a:latin typeface="Times New Roman"/>
                <a:cs typeface="Times New Roman"/>
              </a:rPr>
              <a:t>зелёной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лягушки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уже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было.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4997450"/>
            <a:ext cx="4897122" cy="2271263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457200">
              <a:lnSpc>
                <a:spcPct val="103400"/>
              </a:lnSpc>
              <a:spcBef>
                <a:spcPts val="45"/>
              </a:spcBef>
            </a:pPr>
            <a:r>
              <a:rPr dirty="0">
                <a:latin typeface="Times New Roman"/>
                <a:cs typeface="Times New Roman"/>
              </a:rPr>
              <a:t>В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Большой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советской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энциклопедии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издания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1955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года </a:t>
            </a:r>
            <a:r>
              <a:rPr dirty="0">
                <a:latin typeface="Times New Roman"/>
                <a:cs typeface="Times New Roman"/>
              </a:rPr>
              <a:t>была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статья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«Пражская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весна»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ежегодном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фестивале </a:t>
            </a:r>
            <a:r>
              <a:rPr dirty="0">
                <a:latin typeface="Times New Roman"/>
                <a:cs typeface="Times New Roman"/>
              </a:rPr>
              <a:t>академической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музыки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Праге.</a:t>
            </a:r>
            <a:r>
              <a:rPr spc="-30" dirty="0">
                <a:latin typeface="Times New Roman"/>
                <a:cs typeface="Times New Roman"/>
              </a:rPr>
              <a:t> </a:t>
            </a:r>
            <a:endParaRPr lang="ru-RU" spc="-30" dirty="0" smtClean="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03400"/>
              </a:lnSpc>
              <a:spcBef>
                <a:spcPts val="45"/>
              </a:spcBef>
            </a:pPr>
            <a:r>
              <a:rPr dirty="0" err="1" smtClean="0">
                <a:latin typeface="Times New Roman"/>
                <a:cs typeface="Times New Roman"/>
              </a:rPr>
              <a:t>Однако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следующем </a:t>
            </a:r>
            <a:r>
              <a:rPr dirty="0">
                <a:latin typeface="Times New Roman"/>
                <a:cs typeface="Times New Roman"/>
              </a:rPr>
              <a:t>издании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БСЭ,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вышедшем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после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печально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известного </a:t>
            </a:r>
            <a:r>
              <a:rPr dirty="0">
                <a:latin typeface="Times New Roman"/>
                <a:cs typeface="Times New Roman"/>
              </a:rPr>
              <a:t>введения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советских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войск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Чехословакию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1968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года, </a:t>
            </a:r>
            <a:r>
              <a:rPr dirty="0">
                <a:latin typeface="Times New Roman"/>
                <a:cs typeface="Times New Roman"/>
              </a:rPr>
              <a:t>статьи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таким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названием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уже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</a:t>
            </a:r>
            <a:r>
              <a:rPr spc="-20" dirty="0">
                <a:latin typeface="Times New Roman"/>
                <a:cs typeface="Times New Roman"/>
              </a:rPr>
              <a:t> было.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700" y="1187450"/>
            <a:ext cx="2895600" cy="2514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8700" y="4235450"/>
            <a:ext cx="3962400" cy="2590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9900" y="4083050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>
                <a:latin typeface="Times New Roman"/>
                <a:cs typeface="Times New Roman"/>
              </a:rPr>
              <a:t>Почему</a:t>
            </a:r>
            <a:r>
              <a:rPr lang="ru-RU" sz="1800" b="1" spc="-40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советская</a:t>
            </a:r>
            <a:r>
              <a:rPr lang="ru-RU" sz="1800" b="1" spc="-50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цензура</a:t>
            </a:r>
            <a:r>
              <a:rPr lang="ru-RU" sz="1800" b="1" spc="-45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исключила</a:t>
            </a:r>
            <a:r>
              <a:rPr lang="ru-RU" sz="1800" b="1" spc="-45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из</a:t>
            </a:r>
            <a:r>
              <a:rPr lang="ru-RU" sz="1800" b="1" spc="-50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БСЭ</a:t>
            </a:r>
            <a:r>
              <a:rPr lang="ru-RU" sz="1800" b="1" spc="-50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статью</a:t>
            </a:r>
            <a:r>
              <a:rPr lang="ru-RU" sz="1800" b="1" spc="-40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об</a:t>
            </a:r>
            <a:r>
              <a:rPr lang="ru-RU" sz="1800" b="1" spc="-55" dirty="0" smtClean="0"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latin typeface="Times New Roman"/>
                <a:cs typeface="Times New Roman"/>
              </a:rPr>
              <a:t>обычном </a:t>
            </a:r>
            <a:r>
              <a:rPr lang="ru-RU" sz="1800" b="1" dirty="0" smtClean="0">
                <a:latin typeface="Times New Roman"/>
                <a:cs typeface="Times New Roman"/>
              </a:rPr>
              <a:t>музыкальном</a:t>
            </a:r>
            <a:r>
              <a:rPr lang="ru-RU" sz="1800" b="1" spc="-60" dirty="0" smtClean="0"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latin typeface="Times New Roman"/>
                <a:cs typeface="Times New Roman"/>
              </a:rPr>
              <a:t>фестивале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9500" y="34925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Интересные факты о Большой Советской Энциклопедии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2226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Лет</dc:title>
  <dc:creator>Пользователь</dc:creator>
  <cp:lastModifiedBy>ok</cp:lastModifiedBy>
  <cp:revision>3</cp:revision>
  <dcterms:created xsi:type="dcterms:W3CDTF">2026-02-24T07:32:08Z</dcterms:created>
  <dcterms:modified xsi:type="dcterms:W3CDTF">2026-02-24T10:20:55Z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2026-02-24T00:00:00Z</vt:filetime>
  </property>
  <property fmtid="{D5CDD505-2E9C-101B-9397-08002B2CF9AE}" pid="5" name="Producer">
    <vt:lpwstr>Microsoft® Word 2019</vt:lpwstr>
  </property>
</Properties>
</file>