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5"/>
  </p:notesMasterIdLst>
  <p:sldIdLst>
    <p:sldId id="256" r:id="rId2"/>
    <p:sldId id="318" r:id="rId3"/>
    <p:sldId id="337" r:id="rId4"/>
    <p:sldId id="391" r:id="rId5"/>
    <p:sldId id="392" r:id="rId6"/>
    <p:sldId id="393" r:id="rId7"/>
    <p:sldId id="394" r:id="rId8"/>
    <p:sldId id="395" r:id="rId9"/>
    <p:sldId id="396" r:id="rId10"/>
    <p:sldId id="397" r:id="rId11"/>
    <p:sldId id="398" r:id="rId12"/>
    <p:sldId id="399" r:id="rId13"/>
    <p:sldId id="375" r:id="rId1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00"/>
    <a:srgbClr val="CC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668" y="-1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B4794F2-836F-4489-8BC6-B3BDF9B9D3BB}" type="datetimeFigureOut">
              <a:rPr lang="ru-RU"/>
              <a:pPr>
                <a:defRPr/>
              </a:pPr>
              <a:t>10.03.2026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363AA6E-8F1E-4863-B398-77AB7E83003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60701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6F88FB-3861-44A9-9BB5-BB402D4CED84}" type="datetime1">
              <a:rPr lang="ru-RU"/>
              <a:pPr>
                <a:defRPr/>
              </a:pPr>
              <a:t>10.03.2026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ACC10A-6AE8-48C7-8269-1B267B101CF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plit orient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606750-55F6-46AC-B55C-4941585236AA}" type="datetime1">
              <a:rPr lang="ru-RU"/>
              <a:pPr>
                <a:defRPr/>
              </a:pPr>
              <a:t>10.03.2026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CAFB16-4351-415F-8DD8-F8A608459A8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plit orient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5D1580-DFDE-4F56-8CF1-57BBAC2D7E4B}" type="datetime1">
              <a:rPr lang="ru-RU"/>
              <a:pPr>
                <a:defRPr/>
              </a:pPr>
              <a:t>10.03.2026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81BF82-2D3D-44BA-ACB9-0E96EFEE43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plit orient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A4E5DC-5974-4122-9781-886622431D05}" type="datetime1">
              <a:rPr lang="ru-RU"/>
              <a:pPr>
                <a:defRPr/>
              </a:pPr>
              <a:t>10.03.2026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01F83D-A3EC-468B-BB07-FB3183C7F47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plit orient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89076E-55A6-4E27-979B-F395B7D321D5}" type="datetime1">
              <a:rPr lang="ru-RU"/>
              <a:pPr>
                <a:defRPr/>
              </a:pPr>
              <a:t>10.03.2026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02BB55-507F-4157-B6F8-FA41CF4569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plit orient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F164CC-3D9E-4C74-B036-F01116F4E9EA}" type="datetime1">
              <a:rPr lang="ru-RU"/>
              <a:pPr>
                <a:defRPr/>
              </a:pPr>
              <a:t>10.03.2026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AF89B4-01D8-4181-B3A3-610BB5EEE37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plit orient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A975E2-682E-4B63-BF4B-CAF4413AC63A}" type="datetime1">
              <a:rPr lang="ru-RU"/>
              <a:pPr>
                <a:defRPr/>
              </a:pPr>
              <a:t>10.03.2026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2CA894-E133-4186-9786-BE38E8002A2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plit orient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B093C4-B56B-40A6-A27F-FC34A0E066AA}" type="datetime1">
              <a:rPr lang="ru-RU"/>
              <a:pPr>
                <a:defRPr/>
              </a:pPr>
              <a:t>10.03.2026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DAD3C2-3B69-46AD-9F60-7587E3294DE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plit orient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A367DC-190D-4B32-9EE4-C01565F1959B}" type="datetime1">
              <a:rPr lang="ru-RU"/>
              <a:pPr>
                <a:defRPr/>
              </a:pPr>
              <a:t>10.03.2026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B97839-2BEF-4C89-A73D-E84820229F5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plit orient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3B01EE-70D6-48E1-AFB2-DB5F3D238442}" type="datetime1">
              <a:rPr lang="ru-RU"/>
              <a:pPr>
                <a:defRPr/>
              </a:pPr>
              <a:t>10.03.2026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D76B63-53FB-4FB0-9A53-6B8C8A4FAA3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plit orient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A2DAC1-FCBB-4056-B578-53A59BC84C3D}" type="datetime1">
              <a:rPr lang="ru-RU"/>
              <a:pPr>
                <a:defRPr/>
              </a:pPr>
              <a:t>10.03.2026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2966ED-94BB-4FAB-8D47-BE5717703FA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plit orient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email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26EC9D2-24F8-463A-848D-BA07253D9580}" type="datetime1">
              <a:rPr lang="ru-RU"/>
              <a:pPr>
                <a:defRPr/>
              </a:pPr>
              <a:t>10.03.2026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04C361A-F4A2-4BA5-8734-B933DB53776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split orient="vert"/>
  </p:transition>
  <p:hf hdr="0" ft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gif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/>
        </p:nvSpPr>
        <p:spPr>
          <a:xfrm>
            <a:off x="285720" y="142852"/>
            <a:ext cx="8643998" cy="6500858"/>
          </a:xfrm>
          <a:prstGeom prst="rect">
            <a:avLst/>
          </a:prstGeom>
          <a:noFill/>
          <a:ln w="76200">
            <a:solidFill>
              <a:schemeClr val="accent6">
                <a:lumMod val="50000"/>
              </a:schemeClr>
            </a:solidFill>
          </a:ln>
          <a:effectLst>
            <a:glow rad="63500">
              <a:schemeClr val="accent6">
                <a:satMod val="175000"/>
                <a:alpha val="40000"/>
              </a:schemeClr>
            </a:glow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pic>
        <p:nvPicPr>
          <p:cNvPr id="3" name="Picture 2" descr="H:\Documents and Settings\Aida\Рабочий стол\ПРО создание презнетаций шаблонов... и всё!\МОИ шаблоны ЭКСПЕРИМЕНТы\c6083dc3afa8a7a217aa7cd89793e60f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059832" y="980727"/>
            <a:ext cx="3275936" cy="1734319"/>
          </a:xfrm>
          <a:prstGeom prst="ellipse">
            <a:avLst/>
          </a:prstGeom>
          <a:ln>
            <a:noFill/>
          </a:ln>
          <a:effectLst>
            <a:reflection blurRad="6350" stA="50000" endA="300" endPos="55000" dir="5400000" sy="-100000" algn="bl" rotWithShape="0"/>
            <a:softEdge rad="112500"/>
          </a:effectLst>
        </p:spPr>
      </p:pic>
      <p:sp>
        <p:nvSpPr>
          <p:cNvPr id="6" name="Прямоугольник 5"/>
          <p:cNvSpPr/>
          <p:nvPr/>
        </p:nvSpPr>
        <p:spPr>
          <a:xfrm>
            <a:off x="285720" y="6642556"/>
            <a:ext cx="979755" cy="215444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http://aida.ucoz.ru</a:t>
            </a:r>
            <a:endParaRPr lang="ru-RU" sz="800" dirty="0">
              <a:solidFill>
                <a:schemeClr val="accent6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27399" y="3212976"/>
            <a:ext cx="5760640" cy="1470025"/>
          </a:xfrm>
        </p:spPr>
        <p:txBody>
          <a:bodyPr/>
          <a:lstStyle/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Segoe Script" pitchFamily="34" charset="0"/>
              </a:rPr>
              <a:t>Православная книга -</a:t>
            </a:r>
            <a:b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Segoe Script" pitchFamily="34" charset="0"/>
              </a:rPr>
            </a:b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Segoe Script" pitchFamily="34" charset="0"/>
              </a:rPr>
              <a:t>путь к добру и миру</a:t>
            </a:r>
            <a:endParaRPr lang="ru-RU" b="1" dirty="0">
              <a:solidFill>
                <a:schemeClr val="accent2">
                  <a:lumMod val="50000"/>
                </a:schemeClr>
              </a:solidFill>
              <a:latin typeface="Segoe Script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64231" y="424966"/>
            <a:ext cx="774790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i="1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Роль книги в современном мире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67860" y="1772816"/>
            <a:ext cx="822462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b="1" dirty="0" smtClean="0">
                <a:solidFill>
                  <a:schemeClr val="accent2">
                    <a:lumMod val="50000"/>
                  </a:schemeClr>
                </a:solidFill>
              </a:rPr>
              <a:t>                                                 </a:t>
            </a:r>
            <a:endParaRPr lang="ru-RU" sz="2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148214" y="1124744"/>
            <a:ext cx="4529607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b="1" dirty="0">
                <a:solidFill>
                  <a:schemeClr val="accent2">
                    <a:lumMod val="50000"/>
                  </a:schemeClr>
                </a:solidFill>
              </a:rPr>
              <a:t>Почему важно читать православные книги сегодня?</a:t>
            </a:r>
            <a:br>
              <a:rPr lang="ru-RU" sz="2200" b="1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2200" b="1" dirty="0" smtClean="0">
                <a:solidFill>
                  <a:schemeClr val="accent2">
                    <a:lumMod val="50000"/>
                  </a:schemeClr>
                </a:solidFill>
              </a:rPr>
              <a:t>В </a:t>
            </a:r>
            <a:r>
              <a:rPr lang="ru-RU" sz="2200" b="1" dirty="0">
                <a:solidFill>
                  <a:schemeClr val="accent2">
                    <a:lumMod val="50000"/>
                  </a:schemeClr>
                </a:solidFill>
              </a:rPr>
              <a:t>эпоху быстрой информации и гаджетов православная книга остается островком спокойствия и мудрости. Она учит:</a:t>
            </a:r>
          </a:p>
          <a:p>
            <a:r>
              <a:rPr lang="ru-RU" sz="2200" b="1" dirty="0">
                <a:solidFill>
                  <a:schemeClr val="accent2">
                    <a:lumMod val="50000"/>
                  </a:schemeClr>
                </a:solidFill>
              </a:rPr>
              <a:t>Милосердию и состраданию </a:t>
            </a:r>
            <a:endParaRPr lang="ru-RU" sz="22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ru-RU" sz="2200" b="1" dirty="0" smtClean="0">
                <a:solidFill>
                  <a:schemeClr val="accent2">
                    <a:lumMod val="50000"/>
                  </a:schemeClr>
                </a:solidFill>
              </a:rPr>
              <a:t>Любви </a:t>
            </a:r>
            <a:r>
              <a:rPr lang="ru-RU" sz="2200" b="1" dirty="0">
                <a:solidFill>
                  <a:schemeClr val="accent2">
                    <a:lumMod val="50000"/>
                  </a:schemeClr>
                </a:solidFill>
              </a:rPr>
              <a:t>к Отечеству и родному </a:t>
            </a:r>
            <a:r>
              <a:rPr lang="ru-RU" sz="2200" b="1" dirty="0" smtClean="0">
                <a:solidFill>
                  <a:schemeClr val="accent2">
                    <a:lumMod val="50000"/>
                  </a:schemeClr>
                </a:solidFill>
              </a:rPr>
              <a:t>очагу.</a:t>
            </a:r>
            <a:endParaRPr lang="ru-RU" sz="2200" b="1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ru-RU" sz="2200" b="1" dirty="0">
                <a:solidFill>
                  <a:schemeClr val="accent2">
                    <a:lumMod val="50000"/>
                  </a:schemeClr>
                </a:solidFill>
              </a:rPr>
              <a:t>Отличать добро от зла.</a:t>
            </a:r>
          </a:p>
          <a:p>
            <a:r>
              <a:rPr lang="ru-RU" sz="2200" b="1" dirty="0">
                <a:solidFill>
                  <a:schemeClr val="accent2">
                    <a:lumMod val="50000"/>
                  </a:schemeClr>
                </a:solidFill>
              </a:rPr>
              <a:t>Обретать внутренний мир и покой.</a:t>
            </a:r>
          </a:p>
        </p:txBody>
      </p:sp>
      <p:pic>
        <p:nvPicPr>
          <p:cNvPr id="7172" name="Picture 4" descr="https://avatars.mds.yandex.net/i?id=d234c52c44135f0fcdeba34912670d8e3520f5bb-5232815-images-thumbs&amp;n=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830" y="1628800"/>
            <a:ext cx="3456384" cy="304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044107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First Russian Alphabet Book by Karion Istomin. Museum: State History Museum, Mos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80" t="3493" r="3524" b="8497"/>
          <a:stretch/>
        </p:blipFill>
        <p:spPr bwMode="auto">
          <a:xfrm>
            <a:off x="467544" y="1484784"/>
            <a:ext cx="3855232" cy="3312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664231" y="424966"/>
            <a:ext cx="774790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i="1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Интересные факты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67860" y="1772816"/>
            <a:ext cx="822462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b="1" dirty="0" smtClean="0">
                <a:solidFill>
                  <a:schemeClr val="accent2">
                    <a:lumMod val="50000"/>
                  </a:schemeClr>
                </a:solidFill>
              </a:rPr>
              <a:t>                                                 </a:t>
            </a:r>
            <a:endParaRPr lang="ru-RU" sz="2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322776" y="1196752"/>
            <a:ext cx="4278043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b="1" dirty="0">
                <a:solidFill>
                  <a:schemeClr val="accent2">
                    <a:lumMod val="50000"/>
                  </a:schemeClr>
                </a:solidFill>
              </a:rPr>
              <a:t>«Азбука»</a:t>
            </a:r>
            <a:r>
              <a:rPr lang="ru-RU" sz="2200" dirty="0">
                <a:solidFill>
                  <a:schemeClr val="accent2">
                    <a:lumMod val="50000"/>
                  </a:schemeClr>
                </a:solidFill>
              </a:rPr>
              <a:t> — первая книга, с которой начинали учиться наши предки. А современные издательства выпускают факсимильные издания старинных букварей, по которым можно увидеть, как учились дети 400 лет </a:t>
            </a:r>
            <a:r>
              <a:rPr lang="ru-RU" sz="2200" dirty="0" smtClean="0">
                <a:solidFill>
                  <a:schemeClr val="accent2">
                    <a:lumMod val="50000"/>
                  </a:schemeClr>
                </a:solidFill>
              </a:rPr>
              <a:t>назад.</a:t>
            </a:r>
            <a:endParaRPr lang="ru-RU" sz="2200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ru-RU" sz="2200" b="1" dirty="0">
                <a:solidFill>
                  <a:schemeClr val="accent2">
                    <a:lumMod val="50000"/>
                  </a:schemeClr>
                </a:solidFill>
              </a:rPr>
              <a:t>Изборник Святослава 1073 года</a:t>
            </a:r>
            <a:r>
              <a:rPr lang="ru-RU" sz="2200" dirty="0">
                <a:solidFill>
                  <a:schemeClr val="accent2">
                    <a:lumMod val="50000"/>
                  </a:schemeClr>
                </a:solidFill>
              </a:rPr>
              <a:t> — одна из древнейших сохранившихся древнерусских книг </a:t>
            </a:r>
          </a:p>
        </p:txBody>
      </p:sp>
    </p:spTree>
    <p:extLst>
      <p:ext uri="{BB962C8B-B14F-4D97-AF65-F5344CB8AC3E}">
        <p14:creationId xmlns:p14="http://schemas.microsoft.com/office/powerpoint/2010/main" val="5621448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64231" y="424966"/>
            <a:ext cx="774790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i="1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Путь к себе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67860" y="1772816"/>
            <a:ext cx="822462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b="1" dirty="0" smtClean="0">
                <a:solidFill>
                  <a:schemeClr val="accent2">
                    <a:lumMod val="50000"/>
                  </a:schemeClr>
                </a:solidFill>
              </a:rPr>
              <a:t>                                                 </a:t>
            </a:r>
            <a:endParaRPr lang="ru-RU" sz="2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35513" y="1124744"/>
            <a:ext cx="7701227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accent2">
                    <a:lumMod val="50000"/>
                  </a:schemeClr>
                </a:solidFill>
              </a:rPr>
              <a:t>«Главное не то, какие мы есть, когда читаем духовную книгу, а то, какие мы есть, когда её закроем» (Монах </a:t>
            </a:r>
            <a:r>
              <a:rPr lang="ru-RU" sz="2400" b="1" dirty="0" err="1">
                <a:solidFill>
                  <a:schemeClr val="accent2">
                    <a:lumMod val="50000"/>
                  </a:schemeClr>
                </a:solidFill>
              </a:rPr>
              <a:t>Симеон</a:t>
            </a: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</a:rPr>
              <a:t> Афонский) </a:t>
            </a: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ru-RU" sz="2400" b="1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</a:rPr>
              <a:t>Пусть чтение православных книг станет для вас не просто получением информации, а путем к добру, мудрости и внутреннему миру. </a:t>
            </a:r>
            <a:endParaRPr lang="ru-RU" sz="24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ctr"/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</a:rPr>
              <a:t>Читайте </a:t>
            </a: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</a:rPr>
              <a:t>добрые книги!</a:t>
            </a:r>
            <a:endParaRPr lang="ru-RU" sz="2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9218" name="Picture 2" descr="сжигание страницы книги фон картинки, PSD и Фото Скачать бесплатно на Pngtre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3795982"/>
            <a:ext cx="5344155" cy="2286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74569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4FA1D4-FCEE-4E4A-B4BA-20CBF5ED328D}" type="slidenum">
              <a:rPr lang="ru-RU"/>
              <a:pPr>
                <a:defRPr/>
              </a:pPr>
              <a:t>13</a:t>
            </a:fld>
            <a:endParaRPr lang="ru-RU"/>
          </a:p>
        </p:txBody>
      </p:sp>
      <p:pic>
        <p:nvPicPr>
          <p:cNvPr id="2050" name="Picture 2" descr="&amp;Dcy;&amp;iecy;&amp;ncy;&amp;softcy; &amp;pcy;&amp;rcy;&amp;acy;&amp;vcy;&amp;ocy;&amp;scy;&amp;lcy;&amp;acy;&amp;vcy;&amp;ncy;&amp;ocy;&amp;jcy; &amp;kcy;&amp;ncy;&amp;icy;&amp;gcy;&amp;icy;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28596" y="642918"/>
            <a:ext cx="8424000" cy="5265000"/>
          </a:xfrm>
          <a:prstGeom prst="rect">
            <a:avLst/>
          </a:prstGeom>
          <a:noFill/>
        </p:spPr>
      </p:pic>
      <p:pic>
        <p:nvPicPr>
          <p:cNvPr id="4" name="Picture 2" descr="C:\Documents and Settings\Admin\Рабочий стол\Новая папка\88280098_Romashkisvechi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0" y="4786322"/>
            <a:ext cx="3916800" cy="1305600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525659" y="764704"/>
            <a:ext cx="8208912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Есть чудо на земле с названьем дивным – книга!</a:t>
            </a:r>
            <a:endParaRPr kumimoji="0" lang="ru-RU" sz="2400" b="1" i="0" u="none" strike="noStrike" cap="none" normalizeH="0" baseline="0" dirty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Великой красоты и сложности предел,</a:t>
            </a:r>
            <a:endParaRPr kumimoji="0" lang="ru-RU" sz="2400" b="1" i="0" u="none" strike="noStrike" cap="none" normalizeH="0" baseline="0" dirty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Животворящий сплав прошедшего и мига,</a:t>
            </a:r>
            <a:endParaRPr kumimoji="0" lang="ru-RU" sz="2400" b="1" i="0" u="none" strike="noStrike" cap="none" normalizeH="0" baseline="0" dirty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Фундамент для грядущих добрых дел.</a:t>
            </a:r>
            <a:endParaRPr kumimoji="0" lang="ru-RU" sz="2400" b="1" i="0" u="none" strike="noStrike" cap="none" normalizeH="0" baseline="0" dirty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1" name="Picture 3" descr="http://chudomama.com/purchases/uploads/c0a/dbd/f9e922926fe927b9482c46e1d8.pn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199115" y="2708920"/>
            <a:ext cx="2862000" cy="3105575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4FA1D4-FCEE-4E4A-B4BA-20CBF5ED328D}" type="slidenum">
              <a:rPr lang="ru-RU"/>
              <a:pPr>
                <a:defRPr/>
              </a:pPr>
              <a:t>3</a:t>
            </a:fld>
            <a:endParaRPr lang="ru-RU" dirty="0"/>
          </a:p>
        </p:txBody>
      </p:sp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1331640" y="3703795"/>
            <a:ext cx="7128792" cy="2462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/>
            <a:r>
              <a:rPr lang="ru-RU" sz="2200" b="1" dirty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В</a:t>
            </a:r>
            <a:r>
              <a:rPr kumimoji="0" lang="ru-RU" sz="22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первые День православной </a:t>
            </a:r>
            <a:r>
              <a:rPr lang="ru-RU" sz="2200" b="1" dirty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книги отмечался в России </a:t>
            </a:r>
            <a:r>
              <a:rPr lang="ru-RU" sz="2200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14 </a:t>
            </a:r>
            <a:r>
              <a:rPr lang="ru-RU" sz="2200" b="1" dirty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марта 2010 года.</a:t>
            </a:r>
            <a:endParaRPr kumimoji="0" lang="en-US" sz="2200" b="1" i="0" u="none" strike="noStrike" cap="none" normalizeH="0" baseline="0" dirty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Этот праздник, который стал ежегодным, был учреждён Священным Синодом Русской православной Церкви по инициативе Патриарха Московского и всея Руси Кирилла и приурочен к дате выпуска первой печатной </a:t>
            </a:r>
            <a:r>
              <a:rPr lang="ru-RU" sz="2200" b="1" dirty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к</a:t>
            </a:r>
            <a:r>
              <a:rPr kumimoji="0" lang="ru-RU" sz="22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ниги.</a:t>
            </a:r>
            <a:endParaRPr kumimoji="0" lang="ru-RU" sz="2200" b="1" i="0" u="none" strike="noStrike" cap="none" normalizeH="0" baseline="0" dirty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2" descr="http://tevedom.ru/upload/medialibrary/2dc/pict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123727" y="503296"/>
            <a:ext cx="5334165" cy="3200499"/>
          </a:xfrm>
          <a:prstGeom prst="round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4067944" y="1195410"/>
            <a:ext cx="4320480" cy="2800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/>
            <a:r>
              <a:rPr lang="ru-RU" sz="2200" b="1" dirty="0" smtClean="0">
                <a:solidFill>
                  <a:schemeClr val="accent2">
                    <a:lumMod val="50000"/>
                  </a:schemeClr>
                </a:solidFill>
              </a:rPr>
              <a:t>Не </a:t>
            </a:r>
            <a:r>
              <a:rPr lang="ru-RU" sz="2200" b="1" dirty="0">
                <a:solidFill>
                  <a:schemeClr val="accent2">
                    <a:lumMod val="50000"/>
                  </a:schemeClr>
                </a:solidFill>
              </a:rPr>
              <a:t>просто литература, </a:t>
            </a:r>
            <a:r>
              <a:rPr lang="ru-RU" sz="2200" b="1" dirty="0" smtClean="0">
                <a:solidFill>
                  <a:schemeClr val="accent2">
                    <a:lumMod val="50000"/>
                  </a:schemeClr>
                </a:solidFill>
              </a:rPr>
              <a:t>а духовный ориентир Православная </a:t>
            </a:r>
            <a:r>
              <a:rPr lang="ru-RU" sz="2200" b="1" dirty="0">
                <a:solidFill>
                  <a:schemeClr val="accent2">
                    <a:lumMod val="50000"/>
                  </a:schemeClr>
                </a:solidFill>
              </a:rPr>
              <a:t>книга — это не только Священное Писание. Это обширный пласт литературы, который несет свет истины, добра и нравственности</a:t>
            </a:r>
            <a:r>
              <a:rPr lang="ru-RU" sz="2200" b="1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  <a:endParaRPr kumimoji="0" lang="ru-RU" sz="2200" b="1" i="0" u="none" strike="noStrike" cap="none" normalizeH="0" baseline="0" dirty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505642" y="548720"/>
            <a:ext cx="688278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i="1" dirty="0">
                <a:solidFill>
                  <a:schemeClr val="accent2">
                    <a:lumMod val="50000"/>
                  </a:schemeClr>
                </a:solidFill>
                <a:latin typeface="+mn-lt"/>
              </a:rPr>
              <a:t>Что такое православная книга?</a:t>
            </a:r>
          </a:p>
        </p:txBody>
      </p:sp>
      <p:pic>
        <p:nvPicPr>
          <p:cNvPr id="1026" name="Picture 2" descr="Час духовности &quot;Вечные ценности православия&quot; 2022, Раздольненский район - дата 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253005"/>
            <a:ext cx="3384376" cy="27847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899592" y="4006394"/>
            <a:ext cx="7459869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200" b="1" dirty="0">
                <a:solidFill>
                  <a:schemeClr val="accent2">
                    <a:lumMod val="50000"/>
                  </a:schemeClr>
                </a:solidFill>
              </a:rPr>
              <a:t>Это книги о смысле жизни, о вере, о любви к ближнему, которые помогают человеку обрести внутренний мир и гармонию. Основное их содержание — Божественное Откровение и духовный опыт Церкви </a:t>
            </a: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36644152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500479"/>
            <a:ext cx="774790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i="1" dirty="0">
                <a:solidFill>
                  <a:schemeClr val="accent2">
                    <a:lumMod val="50000"/>
                  </a:schemeClr>
                </a:solidFill>
                <a:latin typeface="+mn-lt"/>
              </a:rPr>
              <a:t>История появления первых книг на Руси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788024" y="1193888"/>
            <a:ext cx="400348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chemeClr val="accent2">
                    <a:lumMod val="50000"/>
                  </a:schemeClr>
                </a:solidFill>
              </a:rPr>
              <a:t>Создание славянской азбуки святыми равноапостольными Кириллом и </a:t>
            </a:r>
            <a:r>
              <a:rPr lang="ru-RU" sz="2400" b="1" dirty="0" err="1">
                <a:solidFill>
                  <a:schemeClr val="accent2">
                    <a:lumMod val="50000"/>
                  </a:schemeClr>
                </a:solidFill>
              </a:rPr>
              <a:t>Мефодием</a:t>
            </a: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</a:rPr>
              <a:t> стало началом книжности на 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</a:rPr>
              <a:t>Руси. Первые </a:t>
            </a: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</a:rPr>
              <a:t>книги были рукописными 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</a:rPr>
              <a:t>и</a:t>
            </a:r>
            <a:endParaRPr lang="ru-RU" sz="2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6" name="Picture 2" descr="xristianskaya-pritcha-monax-i-pervoistochnik (604x383, 213Kb)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20703" y="1321323"/>
            <a:ext cx="4032449" cy="283552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827584" y="4149080"/>
            <a:ext cx="763284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</a:rPr>
              <a:t>богослужебными. Важнейшая </a:t>
            </a: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</a:rPr>
              <a:t>веха — 1564 год. Иван Федоров выпустил первую 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</a:rPr>
              <a:t>датированную </a:t>
            </a: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</a:rPr>
              <a:t>печатную книгу на Руси — «Апостол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</a:rPr>
              <a:t>».</a:t>
            </a:r>
            <a:endParaRPr lang="ru-RU" sz="24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74444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500479"/>
            <a:ext cx="774790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i="1" dirty="0">
                <a:solidFill>
                  <a:schemeClr val="accent2">
                    <a:lumMod val="50000"/>
                  </a:schemeClr>
                </a:solidFill>
                <a:latin typeface="+mn-lt"/>
              </a:rPr>
              <a:t>Библия — Книга книг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899592" y="1173137"/>
            <a:ext cx="446449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accent2">
                    <a:lumMod val="50000"/>
                  </a:schemeClr>
                </a:solidFill>
              </a:rPr>
              <a:t>В основе 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</a:rPr>
              <a:t>всей православной </a:t>
            </a: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</a:rPr>
              <a:t>культуры лежит Библия. Она состоит из двух частей: Ветхого Завета (история ожидания Спасителя) и Нового Завета (жизнь и учение Иисуса Христа). Евангелие (входящее в Новый Завет) означает «Благая весть» — это рассказ о земном пути Христа </a:t>
            </a:r>
          </a:p>
        </p:txBody>
      </p:sp>
      <p:pic>
        <p:nvPicPr>
          <p:cNvPr id="2050" name="Picture 2" descr="Икона Спасителя &quot;Спас на престоле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3568" y="1142858"/>
            <a:ext cx="2767901" cy="4158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804159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469210"/>
            <a:ext cx="774790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i="1" dirty="0">
                <a:solidFill>
                  <a:schemeClr val="accent2">
                    <a:lumMod val="50000"/>
                  </a:schemeClr>
                </a:solidFill>
                <a:latin typeface="+mn-lt"/>
              </a:rPr>
              <a:t>Многообразие православной литературы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67860" y="1772816"/>
            <a:ext cx="8224620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b="1" dirty="0" smtClean="0">
                <a:solidFill>
                  <a:schemeClr val="accent2">
                    <a:lumMod val="50000"/>
                  </a:schemeClr>
                </a:solidFill>
              </a:rPr>
              <a:t>                                                 Мир </a:t>
            </a:r>
            <a:r>
              <a:rPr lang="ru-RU" sz="2200" b="1" dirty="0">
                <a:solidFill>
                  <a:schemeClr val="accent2">
                    <a:lumMod val="50000"/>
                  </a:schemeClr>
                </a:solidFill>
              </a:rPr>
              <a:t>православной </a:t>
            </a:r>
            <a:r>
              <a:rPr lang="ru-RU" sz="2200" b="1" dirty="0" smtClean="0">
                <a:solidFill>
                  <a:schemeClr val="accent2">
                    <a:lumMod val="50000"/>
                  </a:schemeClr>
                </a:solidFill>
              </a:rPr>
              <a:t>книги</a:t>
            </a:r>
          </a:p>
          <a:p>
            <a:r>
              <a:rPr lang="ru-RU" sz="22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2200" b="1" dirty="0" smtClean="0">
                <a:solidFill>
                  <a:schemeClr val="accent2">
                    <a:lumMod val="50000"/>
                  </a:schemeClr>
                </a:solidFill>
              </a:rPr>
              <a:t>                                                огромен </a:t>
            </a:r>
            <a:r>
              <a:rPr lang="ru-RU" sz="2200" b="1" dirty="0">
                <a:solidFill>
                  <a:schemeClr val="accent2">
                    <a:lumMod val="50000"/>
                  </a:schemeClr>
                </a:solidFill>
              </a:rPr>
              <a:t>и </a:t>
            </a:r>
            <a:r>
              <a:rPr lang="ru-RU" sz="2200" b="1" dirty="0" smtClean="0">
                <a:solidFill>
                  <a:schemeClr val="accent2">
                    <a:lumMod val="50000"/>
                  </a:schemeClr>
                </a:solidFill>
              </a:rPr>
              <a:t>разнообразен</a:t>
            </a:r>
          </a:p>
          <a:p>
            <a:r>
              <a:rPr lang="ru-RU" sz="2200" b="1" dirty="0" smtClean="0">
                <a:solidFill>
                  <a:schemeClr val="accent2">
                    <a:lumMod val="50000"/>
                  </a:schemeClr>
                </a:solidFill>
              </a:rPr>
              <a:t>                                                 Он </a:t>
            </a:r>
            <a:r>
              <a:rPr lang="ru-RU" sz="2200" b="1" dirty="0">
                <a:solidFill>
                  <a:schemeClr val="accent2">
                    <a:lumMod val="50000"/>
                  </a:schemeClr>
                </a:solidFill>
              </a:rPr>
              <a:t>включает в себя:</a:t>
            </a:r>
          </a:p>
          <a:p>
            <a:r>
              <a:rPr lang="ru-RU" sz="2200" b="1" i="1" dirty="0" smtClean="0">
                <a:solidFill>
                  <a:schemeClr val="accent2">
                    <a:lumMod val="50000"/>
                  </a:schemeClr>
                </a:solidFill>
              </a:rPr>
              <a:t>                                                 Богослужебные книги</a:t>
            </a:r>
            <a:r>
              <a:rPr lang="ru-RU" sz="2200" b="1" dirty="0">
                <a:solidFill>
                  <a:schemeClr val="accent2">
                    <a:lumMod val="50000"/>
                  </a:schemeClr>
                </a:solidFill>
              </a:rPr>
              <a:t>: </a:t>
            </a:r>
            <a:endParaRPr lang="ru-RU" sz="22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ru-RU" sz="22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2200" b="1" dirty="0" smtClean="0">
                <a:solidFill>
                  <a:schemeClr val="accent2">
                    <a:lumMod val="50000"/>
                  </a:schemeClr>
                </a:solidFill>
              </a:rPr>
              <a:t>                                                </a:t>
            </a:r>
            <a:r>
              <a:rPr lang="ru-RU" sz="2200" dirty="0" smtClean="0">
                <a:solidFill>
                  <a:schemeClr val="accent2">
                    <a:lumMod val="50000"/>
                  </a:schemeClr>
                </a:solidFill>
              </a:rPr>
              <a:t>Минеи</a:t>
            </a:r>
            <a:r>
              <a:rPr lang="ru-RU" sz="2200" dirty="0">
                <a:solidFill>
                  <a:schemeClr val="accent2">
                    <a:lumMod val="50000"/>
                  </a:schemeClr>
                </a:solidFill>
              </a:rPr>
              <a:t>, Служебник, </a:t>
            </a:r>
            <a:r>
              <a:rPr lang="ru-RU" sz="2200" dirty="0" smtClean="0">
                <a:solidFill>
                  <a:schemeClr val="accent2">
                    <a:lumMod val="50000"/>
                  </a:schemeClr>
                </a:solidFill>
              </a:rPr>
              <a:t>Псалтирь</a:t>
            </a:r>
          </a:p>
          <a:p>
            <a:r>
              <a:rPr lang="ru-RU" sz="2200" b="1" i="1" dirty="0" smtClean="0">
                <a:solidFill>
                  <a:schemeClr val="accent2">
                    <a:lumMod val="50000"/>
                  </a:schemeClr>
                </a:solidFill>
              </a:rPr>
              <a:t>                                                 Жития </a:t>
            </a:r>
            <a:r>
              <a:rPr lang="ru-RU" sz="2200" b="1" i="1" dirty="0">
                <a:solidFill>
                  <a:schemeClr val="accent2">
                    <a:lumMod val="50000"/>
                  </a:schemeClr>
                </a:solidFill>
              </a:rPr>
              <a:t>святых</a:t>
            </a:r>
            <a:r>
              <a:rPr lang="ru-RU" sz="2200" b="1" dirty="0">
                <a:solidFill>
                  <a:schemeClr val="accent2">
                    <a:lumMod val="50000"/>
                  </a:schemeClr>
                </a:solidFill>
              </a:rPr>
              <a:t>: </a:t>
            </a:r>
            <a:r>
              <a:rPr lang="ru-RU" sz="2200" dirty="0">
                <a:solidFill>
                  <a:schemeClr val="accent2">
                    <a:lumMod val="50000"/>
                  </a:schemeClr>
                </a:solidFill>
              </a:rPr>
              <a:t>Примеры жизни людей, следующих за Христом.</a:t>
            </a:r>
          </a:p>
          <a:p>
            <a:r>
              <a:rPr lang="ru-RU" sz="2200" b="1" i="1" dirty="0">
                <a:solidFill>
                  <a:schemeClr val="accent2">
                    <a:lumMod val="50000"/>
                  </a:schemeClr>
                </a:solidFill>
              </a:rPr>
              <a:t>Творения святых отцов</a:t>
            </a:r>
            <a:r>
              <a:rPr lang="ru-RU" sz="2200" b="1" dirty="0">
                <a:solidFill>
                  <a:schemeClr val="accent2">
                    <a:lumMod val="50000"/>
                  </a:schemeClr>
                </a:solidFill>
              </a:rPr>
              <a:t>: </a:t>
            </a:r>
            <a:r>
              <a:rPr lang="ru-RU" sz="2200" dirty="0">
                <a:solidFill>
                  <a:schemeClr val="accent2">
                    <a:lumMod val="50000"/>
                  </a:schemeClr>
                </a:solidFill>
              </a:rPr>
              <a:t>Поучения Василия Великого, Иоанна </a:t>
            </a:r>
            <a:r>
              <a:rPr lang="ru-RU" sz="2200" dirty="0" smtClean="0">
                <a:solidFill>
                  <a:schemeClr val="accent2">
                    <a:lumMod val="50000"/>
                  </a:schemeClr>
                </a:solidFill>
              </a:rPr>
              <a:t>Златоуста.</a:t>
            </a:r>
            <a:endParaRPr lang="ru-RU" sz="2200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ru-RU" sz="2200" b="1" i="1" dirty="0">
                <a:solidFill>
                  <a:schemeClr val="accent2">
                    <a:lumMod val="50000"/>
                  </a:schemeClr>
                </a:solidFill>
              </a:rPr>
              <a:t>Православная художественная </a:t>
            </a:r>
            <a:r>
              <a:rPr lang="ru-RU" sz="2200" b="1" i="1" dirty="0" smtClean="0">
                <a:solidFill>
                  <a:schemeClr val="accent2">
                    <a:lumMod val="50000"/>
                  </a:schemeClr>
                </a:solidFill>
              </a:rPr>
              <a:t>литература</a:t>
            </a:r>
            <a:r>
              <a:rPr lang="ru-RU" sz="2200" b="1" dirty="0">
                <a:solidFill>
                  <a:schemeClr val="accent2">
                    <a:lumMod val="50000"/>
                  </a:schemeClr>
                </a:solidFill>
              </a:rPr>
              <a:t>: </a:t>
            </a:r>
            <a:r>
              <a:rPr lang="ru-RU" sz="2200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2200" dirty="0" smtClean="0">
                <a:solidFill>
                  <a:schemeClr val="accent2">
                    <a:lumMod val="50000"/>
                  </a:schemeClr>
                </a:solidFill>
              </a:rPr>
              <a:t>Рассказы </a:t>
            </a:r>
            <a:r>
              <a:rPr lang="ru-RU" sz="2200" dirty="0">
                <a:solidFill>
                  <a:schemeClr val="accent2">
                    <a:lumMod val="50000"/>
                  </a:schemeClr>
                </a:solidFill>
              </a:rPr>
              <a:t>и стихи для детей и взрослых, которые учат добру</a:t>
            </a:r>
            <a:r>
              <a:rPr lang="ru-RU" sz="2200" b="1" dirty="0">
                <a:solidFill>
                  <a:schemeClr val="accent2">
                    <a:lumMod val="50000"/>
                  </a:schemeClr>
                </a:solidFill>
              </a:rPr>
              <a:t> </a:t>
            </a:r>
          </a:p>
        </p:txBody>
      </p:sp>
      <p:pic>
        <p:nvPicPr>
          <p:cNvPr id="5" name="Picture 10" descr="http://akniga.org/uploads/posts/2012-06/1340909564_knigi1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26512" y="1916832"/>
            <a:ext cx="3729934" cy="194421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5036765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64231" y="424966"/>
            <a:ext cx="774790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i="1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Русские писатели и православие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67860" y="1772816"/>
            <a:ext cx="822462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b="1" dirty="0" smtClean="0">
                <a:solidFill>
                  <a:schemeClr val="accent2">
                    <a:lumMod val="50000"/>
                  </a:schemeClr>
                </a:solidFill>
              </a:rPr>
              <a:t>                                                 </a:t>
            </a:r>
            <a:endParaRPr lang="ru-RU" sz="2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67430" y="3429000"/>
            <a:ext cx="777686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>
                <a:solidFill>
                  <a:schemeClr val="accent2">
                    <a:lumMod val="50000"/>
                  </a:schemeClr>
                </a:solidFill>
              </a:rPr>
              <a:t>Многие великие русские писатели (А.С. Пушкин, Ф.М. Достоевский, Н.В. Гоголь, И.С. Шмелев) были глубоко верующими людьми. Их произведения — это размышления о добре и зле, о смысле жизни, о судьбе России, основанные на православных ценностях. Читая их, мы прикасаемся к вечным истинам </a:t>
            </a:r>
            <a:endParaRPr lang="ru-RU" sz="24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4098" name="Picture 2" descr="https://avatars.mds.yandex.net/i?id=a9c3fb549fd76c2bd9744a34c16bee7c1626f733-4055781-images-thumbs&amp;n=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3700" y="995224"/>
            <a:ext cx="5484324" cy="25111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67581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64231" y="424966"/>
            <a:ext cx="774790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i="1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Обращение Святейшего Патриарха Кирилла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67860" y="1772816"/>
            <a:ext cx="822462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b="1" dirty="0" smtClean="0">
                <a:solidFill>
                  <a:schemeClr val="accent2">
                    <a:lumMod val="50000"/>
                  </a:schemeClr>
                </a:solidFill>
              </a:rPr>
              <a:t>                                                 </a:t>
            </a:r>
            <a:endParaRPr lang="ru-RU" sz="2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716267" y="1618163"/>
            <a:ext cx="468052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200" b="1" dirty="0" smtClean="0">
                <a:solidFill>
                  <a:schemeClr val="accent2">
                    <a:lumMod val="50000"/>
                  </a:schemeClr>
                </a:solidFill>
              </a:rPr>
              <a:t>Патриарх Московский и всея Руси Кирилл говорит о важности чтения</a:t>
            </a:r>
            <a:r>
              <a:rPr lang="ru-RU" sz="2200" b="1" dirty="0">
                <a:solidFill>
                  <a:schemeClr val="accent2">
                    <a:lumMod val="50000"/>
                  </a:schemeClr>
                </a:solidFill>
              </a:rPr>
              <a:t>:</a:t>
            </a:r>
          </a:p>
          <a:p>
            <a:pPr algn="just"/>
            <a:r>
              <a:rPr lang="ru-RU" sz="2200" b="1" dirty="0" smtClean="0">
                <a:solidFill>
                  <a:schemeClr val="accent2">
                    <a:lumMod val="50000"/>
                  </a:schemeClr>
                </a:solidFill>
              </a:rPr>
              <a:t>«</a:t>
            </a:r>
            <a:r>
              <a:rPr lang="ru-RU" sz="2200" b="1" dirty="0">
                <a:solidFill>
                  <a:schemeClr val="accent2">
                    <a:lumMod val="50000"/>
                  </a:schemeClr>
                </a:solidFill>
              </a:rPr>
              <a:t>В отличие </a:t>
            </a:r>
            <a:r>
              <a:rPr lang="ru-RU" sz="2200" b="1" dirty="0" smtClean="0">
                <a:solidFill>
                  <a:schemeClr val="accent2">
                    <a:lumMod val="50000"/>
                  </a:schemeClr>
                </a:solidFill>
              </a:rPr>
              <a:t>от  </a:t>
            </a:r>
            <a:r>
              <a:rPr lang="ru-RU" sz="2200" b="1" dirty="0">
                <a:solidFill>
                  <a:schemeClr val="accent2">
                    <a:lumMod val="50000"/>
                  </a:schemeClr>
                </a:solidFill>
              </a:rPr>
              <a:t>использования различного рода гаджетов... книга требует осмысления... Вы становитесь сопричастными жизни героев. Вы учитесь чувствовать и реагировать на правду и на ложь, добро и зло, вы формируетесь как нравственная личность» </a:t>
            </a:r>
            <a:endParaRPr lang="ru-RU" sz="2200" b="1" dirty="0">
              <a:solidFill>
                <a:schemeClr val="accent2">
                  <a:lumMod val="50000"/>
                </a:schemeClr>
              </a:solidFill>
              <a:effectLst/>
            </a:endParaRPr>
          </a:p>
        </p:txBody>
      </p:sp>
      <p:pic>
        <p:nvPicPr>
          <p:cNvPr id="6146" name="Picture 2" descr="Обращение Святейшего Патриарха Кирилла по случаю Дня трезвости - Сергиево-Посадс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860" y="1981402"/>
            <a:ext cx="2976323" cy="2599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263229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итература 2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1497</TotalTime>
  <Words>436</Words>
  <Application>Microsoft Office PowerPoint</Application>
  <PresentationFormat>Экран (4:3)</PresentationFormat>
  <Paragraphs>49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литература 2</vt:lpstr>
      <vt:lpstr>Православная книга - путь к добру и миру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Aida_Alex</dc:creator>
  <cp:lastModifiedBy>Вадим</cp:lastModifiedBy>
  <cp:revision>188</cp:revision>
  <dcterms:created xsi:type="dcterms:W3CDTF">2010-01-03T13:51:10Z</dcterms:created>
  <dcterms:modified xsi:type="dcterms:W3CDTF">2026-03-10T16:57:51Z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2572104</vt:lpwstr>
  </property>
  <property fmtid="{D5CDD505-2E9C-101B-9397-08002B2CF9AE}" pid="3" name="NXPowerLiteSettings">
    <vt:lpwstr>F6000400038000</vt:lpwstr>
  </property>
  <property fmtid="{D5CDD505-2E9C-101B-9397-08002B2CF9AE}" pid="4" name="NXPowerLiteVersion">
    <vt:lpwstr>D4.3.1</vt:lpwstr>
  </property>
</Properties>
</file>