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3" r:id="rId3"/>
    <p:sldId id="257" r:id="rId4"/>
    <p:sldId id="258" r:id="rId5"/>
    <p:sldId id="259" r:id="rId6"/>
    <p:sldId id="266" r:id="rId7"/>
    <p:sldId id="261" r:id="rId8"/>
    <p:sldId id="265" r:id="rId9"/>
    <p:sldId id="262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57E4-F34A-410F-ACA8-9A4358B11A1D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E9EEBE8-5E3D-479A-BD9E-DC51CF459A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57E4-F34A-410F-ACA8-9A4358B11A1D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EBE8-5E3D-479A-BD9E-DC51CF459A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57E4-F34A-410F-ACA8-9A4358B11A1D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EBE8-5E3D-479A-BD9E-DC51CF459A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57E4-F34A-410F-ACA8-9A4358B11A1D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E9EEBE8-5E3D-479A-BD9E-DC51CF459A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57E4-F34A-410F-ACA8-9A4358B11A1D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EBE8-5E3D-479A-BD9E-DC51CF459A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57E4-F34A-410F-ACA8-9A4358B11A1D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EBE8-5E3D-479A-BD9E-DC51CF459A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57E4-F34A-410F-ACA8-9A4358B11A1D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E9EEBE8-5E3D-479A-BD9E-DC51CF459A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57E4-F34A-410F-ACA8-9A4358B11A1D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EBE8-5E3D-479A-BD9E-DC51CF459A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57E4-F34A-410F-ACA8-9A4358B11A1D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EBE8-5E3D-479A-BD9E-DC51CF459A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57E4-F34A-410F-ACA8-9A4358B11A1D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EBE8-5E3D-479A-BD9E-DC51CF459A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57E4-F34A-410F-ACA8-9A4358B11A1D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EBE8-5E3D-479A-BD9E-DC51CF459A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FCC57E4-F34A-410F-ACA8-9A4358B11A1D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E9EEBE8-5E3D-479A-BD9E-DC51CF459A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rusevents.ru/prazdnik/den-pamyati-voinov-internacionalistov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4913686" cy="3359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1268760"/>
            <a:ext cx="7560840" cy="835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«</a:t>
            </a:r>
            <a:r>
              <a:rPr lang="ru-RU" sz="2400" b="1" u="none" strike="noStrike" dirty="0" smtClean="0">
                <a:solidFill>
                  <a:srgbClr val="0000FF"/>
                </a:solidFill>
                <a:effectLst/>
                <a:latin typeface="open_sanssemibold"/>
                <a:ea typeface="Times New Roman"/>
                <a:hlinkClick r:id="rId4"/>
              </a:rPr>
              <a:t>День памяти воинов-интернационалистов</a:t>
            </a:r>
            <a:r>
              <a:rPr lang="ru-RU" sz="24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»</a:t>
            </a:r>
            <a:endParaRPr lang="ru-RU" sz="2400" dirty="0" smtClean="0">
              <a:solidFill>
                <a:srgbClr val="C00000"/>
              </a:solidFill>
              <a:effectLst/>
              <a:latin typeface="Times New Roman"/>
              <a:ea typeface="Calibri"/>
            </a:endParaRPr>
          </a:p>
          <a:p>
            <a:pPr algn="ctr">
              <a:lnSpc>
                <a:spcPct val="115000"/>
              </a:lnSpc>
              <a:spcAft>
                <a:spcPts val="375"/>
              </a:spcAft>
            </a:pPr>
            <a:r>
              <a:rPr lang="ru-RU" b="1" i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(посвященное дате вывода советских войск из Афганистана)</a:t>
            </a:r>
            <a:endParaRPr lang="ru-RU" b="1" dirty="0">
              <a:effectLst/>
              <a:latin typeface="Times New Roman"/>
              <a:ea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6136" y="2924944"/>
            <a:ext cx="2843808" cy="1787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375"/>
              </a:spcAft>
            </a:pPr>
            <a:r>
              <a:rPr lang="ru-RU" b="1" i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Вспомним всех поименно,</a:t>
            </a:r>
            <a:endParaRPr lang="ru-RU" dirty="0" smtClean="0">
              <a:effectLst/>
              <a:latin typeface="Times New Roman"/>
              <a:ea typeface="Calibri"/>
            </a:endParaRPr>
          </a:p>
          <a:p>
            <a:pPr>
              <a:lnSpc>
                <a:spcPct val="115000"/>
              </a:lnSpc>
              <a:spcAft>
                <a:spcPts val="375"/>
              </a:spcAft>
            </a:pPr>
            <a:r>
              <a:rPr lang="ru-RU" b="1" i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Вспомним сердцем своим.</a:t>
            </a:r>
            <a:endParaRPr lang="ru-RU" dirty="0"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375"/>
              </a:spcAft>
            </a:pPr>
            <a:r>
              <a:rPr lang="ru-RU" b="1" i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Это нужно не мертвым,</a:t>
            </a:r>
            <a:endParaRPr lang="ru-RU" dirty="0" smtClean="0">
              <a:effectLst/>
              <a:latin typeface="Times New Roman"/>
              <a:ea typeface="Calibri"/>
            </a:endParaRPr>
          </a:p>
          <a:p>
            <a:pPr>
              <a:lnSpc>
                <a:spcPct val="115000"/>
              </a:lnSpc>
              <a:spcAft>
                <a:spcPts val="375"/>
              </a:spcAft>
            </a:pPr>
            <a:r>
              <a:rPr lang="ru-RU" b="1" i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Это нужно живым….</a:t>
            </a:r>
            <a:endParaRPr lang="ru-RU" dirty="0" smtClean="0">
              <a:effectLst/>
              <a:latin typeface="Times New Roman"/>
              <a:ea typeface="Calibri"/>
            </a:endParaRPr>
          </a:p>
          <a:p>
            <a:pPr algn="r"/>
            <a:r>
              <a:rPr lang="ru-RU" sz="1400" b="1" i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Р. Рождественский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56176" y="6093296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реквием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332656"/>
            <a:ext cx="78488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solidFill>
                  <a:srgbClr val="0070C0"/>
                </a:solidFill>
                <a:latin typeface="Gabriola" pitchFamily="82" charset="0"/>
              </a:rPr>
              <a:t>«Вы честно исполняли долг»</a:t>
            </a:r>
            <a:endParaRPr lang="ru-RU" sz="6600" b="1" dirty="0">
              <a:solidFill>
                <a:srgbClr val="0070C0"/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585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95536" y="260648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Gabriola" pitchFamily="82" charset="0"/>
                <a:ea typeface="Times New Roman" pitchFamily="18" charset="0"/>
                <a:cs typeface="Arial" pitchFamily="34" charset="0"/>
              </a:rPr>
              <a:t>15 </a:t>
            </a:r>
            <a:r>
              <a:rPr lang="ru-RU" sz="2000" b="1" dirty="0">
                <a:solidFill>
                  <a:srgbClr val="002060"/>
                </a:solidFill>
                <a:latin typeface="Gabriola" pitchFamily="82" charset="0"/>
                <a:ea typeface="Times New Roman" pitchFamily="18" charset="0"/>
                <a:cs typeface="Arial" pitchFamily="34" charset="0"/>
              </a:rPr>
              <a:t>февраля — из Афганистана полностью выведены советские войска.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>
                <a:solidFill>
                  <a:srgbClr val="002060"/>
                </a:solidFill>
                <a:latin typeface="Gabriola" pitchFamily="82" charset="0"/>
                <a:ea typeface="Calibri" pitchFamily="34" charset="0"/>
                <a:cs typeface="Arial" pitchFamily="34" charset="0"/>
              </a:rPr>
              <a:t>Демократической Республике Афганистан, руководство Афганистана фактически проиграло борьбу с мятежниками за свой народ, не могло стабилизировать обстановку в стране, хотя располагало 300-тысячными военными формированиями (армия, милиция, госбезопасность</a:t>
            </a:r>
            <a:r>
              <a:rPr lang="ru-RU" sz="2000" b="1" dirty="0" smtClean="0">
                <a:solidFill>
                  <a:srgbClr val="002060"/>
                </a:solidFill>
                <a:latin typeface="Gabriola" pitchFamily="82" charset="0"/>
                <a:ea typeface="Calibri" pitchFamily="34" charset="0"/>
                <a:cs typeface="Arial" pitchFamily="34" charset="0"/>
              </a:rPr>
              <a:t>).</a:t>
            </a:r>
            <a:endParaRPr lang="ru-RU" sz="2000" b="1" dirty="0">
              <a:solidFill>
                <a:srgbClr val="002060"/>
              </a:solidFill>
              <a:latin typeface="Gabriola" pitchFamily="82" charset="0"/>
            </a:endParaRPr>
          </a:p>
        </p:txBody>
      </p:sp>
      <p:pic>
        <p:nvPicPr>
          <p:cNvPr id="3" name="Picture 3" descr="http://img0.liveinternet.ru/images/attach/c/2/66/292/66292505_GromovBorisVsevolod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700808"/>
            <a:ext cx="3384376" cy="398473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5536" y="1628800"/>
            <a:ext cx="41764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>
                <a:solidFill>
                  <a:srgbClr val="002060"/>
                </a:solidFill>
                <a:latin typeface="Gabriola" pitchFamily="82" charset="0"/>
                <a:ea typeface="Calibri" pitchFamily="34" charset="0"/>
                <a:cs typeface="Arial" pitchFamily="34" charset="0"/>
              </a:rPr>
              <a:t>После ухода советских войск из Афганистана существенно осложнилась обстановка на советско-афганской границе: имели место обстрелы территории СССР, попытки проникновения на территорию СССР (только в 1989 году имели место около 250 попыток проникновения на территорию СССР), вооружённые нападения на </a:t>
            </a:r>
            <a:r>
              <a:rPr lang="ru-RU" sz="2400" b="1" dirty="0" smtClean="0">
                <a:solidFill>
                  <a:srgbClr val="002060"/>
                </a:solidFill>
                <a:latin typeface="Gabriola" pitchFamily="82" charset="0"/>
                <a:ea typeface="Calibri" pitchFamily="34" charset="0"/>
                <a:cs typeface="Arial" pitchFamily="34" charset="0"/>
              </a:rPr>
              <a:t>советских пограничник</a:t>
            </a:r>
            <a:r>
              <a:rPr lang="ru-RU" sz="2400" dirty="0" smtClean="0">
                <a:solidFill>
                  <a:srgbClr val="002060"/>
                </a:solidFill>
                <a:latin typeface="Gabriola" pitchFamily="82" charset="0"/>
                <a:ea typeface="Calibri" pitchFamily="34" charset="0"/>
                <a:cs typeface="Arial" pitchFamily="34" charset="0"/>
              </a:rPr>
              <a:t>ов</a:t>
            </a:r>
            <a:r>
              <a:rPr lang="ru-RU" sz="2400" dirty="0">
                <a:solidFill>
                  <a:srgbClr val="002060"/>
                </a:solidFill>
                <a:latin typeface="Gabriola" pitchFamily="82" charset="0"/>
                <a:ea typeface="Calibri" pitchFamily="34" charset="0"/>
                <a:cs typeface="Arial" pitchFamily="34" charset="0"/>
              </a:rPr>
              <a:t>, </a:t>
            </a:r>
            <a:r>
              <a:rPr lang="ru-RU" sz="2400" b="1" dirty="0">
                <a:solidFill>
                  <a:srgbClr val="002060"/>
                </a:solidFill>
                <a:latin typeface="Gabriola" pitchFamily="82" charset="0"/>
                <a:ea typeface="Calibri" pitchFamily="34" charset="0"/>
                <a:cs typeface="Arial" pitchFamily="34" charset="0"/>
              </a:rPr>
              <a:t>минирование советской </a:t>
            </a:r>
            <a:r>
              <a:rPr lang="ru-RU" sz="2400" b="1" dirty="0" smtClean="0">
                <a:solidFill>
                  <a:srgbClr val="002060"/>
                </a:solidFill>
                <a:latin typeface="Gabriola" pitchFamily="82" charset="0"/>
                <a:ea typeface="Calibri" pitchFamily="34" charset="0"/>
                <a:cs typeface="Arial" pitchFamily="34" charset="0"/>
              </a:rPr>
              <a:t>территории</a:t>
            </a:r>
            <a:r>
              <a:rPr lang="ru-RU" sz="2400" dirty="0" smtClean="0">
                <a:solidFill>
                  <a:srgbClr val="002060"/>
                </a:solidFill>
                <a:latin typeface="Gabriola" pitchFamily="82" charset="0"/>
                <a:ea typeface="Calibri" pitchFamily="34" charset="0"/>
                <a:cs typeface="Arial" pitchFamily="34" charset="0"/>
              </a:rPr>
              <a:t>.</a:t>
            </a:r>
            <a:endParaRPr lang="ru-RU" sz="2400" dirty="0">
              <a:solidFill>
                <a:srgbClr val="002060"/>
              </a:solidFill>
              <a:latin typeface="Gabriola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4008" y="5805264"/>
            <a:ext cx="4140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rgbClr val="002060"/>
                </a:solidFill>
                <a:latin typeface="Calibri"/>
              </a:rPr>
              <a:t>Громов Борис Всеволодович</a:t>
            </a:r>
          </a:p>
        </p:txBody>
      </p:sp>
    </p:spTree>
    <p:extLst>
      <p:ext uri="{BB962C8B-B14F-4D97-AF65-F5344CB8AC3E}">
        <p14:creationId xmlns:p14="http://schemas.microsoft.com/office/powerpoint/2010/main" xmlns="" val="2809772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F:\ПРЕЗ №1\75a3b2182a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777686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113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24944"/>
            <a:ext cx="5184576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696" y="620688"/>
            <a:ext cx="5832648" cy="2444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375"/>
              </a:spcAft>
            </a:pPr>
            <a:r>
              <a:rPr lang="ru-RU" sz="2800" b="1" dirty="0">
                <a:solidFill>
                  <a:srgbClr val="C00000"/>
                </a:solidFill>
                <a:latin typeface="Gabriola" pitchFamily="82" charset="0"/>
                <a:ea typeface="Times New Roman"/>
              </a:rPr>
              <a:t>Оставшиеся будут неустанно </a:t>
            </a:r>
            <a:br>
              <a:rPr lang="ru-RU" sz="2800" b="1" dirty="0">
                <a:solidFill>
                  <a:srgbClr val="C00000"/>
                </a:solidFill>
                <a:latin typeface="Gabriola" pitchFamily="82" charset="0"/>
                <a:ea typeface="Times New Roman"/>
              </a:rPr>
            </a:br>
            <a:r>
              <a:rPr lang="ru-RU" sz="2800" b="1" dirty="0">
                <a:solidFill>
                  <a:srgbClr val="C00000"/>
                </a:solidFill>
                <a:latin typeface="Gabriola" pitchFamily="82" charset="0"/>
                <a:ea typeface="Times New Roman"/>
              </a:rPr>
              <a:t>Бессмертный подвиг молодости славить... </a:t>
            </a:r>
            <a:br>
              <a:rPr lang="ru-RU" sz="2800" b="1" dirty="0">
                <a:solidFill>
                  <a:srgbClr val="C00000"/>
                </a:solidFill>
                <a:latin typeface="Gabriola" pitchFamily="82" charset="0"/>
                <a:ea typeface="Times New Roman"/>
              </a:rPr>
            </a:br>
            <a:r>
              <a:rPr lang="ru-RU" sz="2800" b="1" dirty="0">
                <a:solidFill>
                  <a:srgbClr val="C00000"/>
                </a:solidFill>
                <a:latin typeface="Gabriola" pitchFamily="82" charset="0"/>
                <a:ea typeface="Times New Roman"/>
              </a:rPr>
              <a:t>Между Россией и Афганистаном </a:t>
            </a:r>
            <a:br>
              <a:rPr lang="ru-RU" sz="2800" b="1" dirty="0">
                <a:solidFill>
                  <a:srgbClr val="C00000"/>
                </a:solidFill>
                <a:latin typeface="Gabriola" pitchFamily="82" charset="0"/>
                <a:ea typeface="Times New Roman"/>
              </a:rPr>
            </a:br>
            <a:r>
              <a:rPr lang="ru-RU" sz="2800" b="1" dirty="0">
                <a:solidFill>
                  <a:srgbClr val="C00000"/>
                </a:solidFill>
                <a:latin typeface="Gabriola" pitchFamily="82" charset="0"/>
                <a:ea typeface="Times New Roman"/>
              </a:rPr>
              <a:t>Лежит пространство под названьем ПАМЯТЬ. </a:t>
            </a:r>
            <a:endParaRPr lang="ru-RU" sz="2800" b="1" dirty="0">
              <a:solidFill>
                <a:srgbClr val="C00000"/>
              </a:solidFill>
              <a:latin typeface="Gabriola" pitchFamily="82" charset="0"/>
              <a:ea typeface="Calibri"/>
            </a:endParaRPr>
          </a:p>
          <a:p>
            <a:pPr algn="just">
              <a:lnSpc>
                <a:spcPct val="115000"/>
              </a:lnSpc>
              <a:spcAft>
                <a:spcPts val="375"/>
              </a:spcAft>
            </a:pPr>
            <a:r>
              <a:rPr lang="ru-RU" dirty="0">
                <a:latin typeface="Times New Roman"/>
                <a:ea typeface="Times New Roman"/>
              </a:rPr>
              <a:t> </a:t>
            </a:r>
            <a:endParaRPr lang="ru-RU" dirty="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8963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331640" y="980728"/>
            <a:ext cx="65527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 за внимание!</a:t>
            </a:r>
            <a:endParaRPr lang="ru-RU" sz="54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Picture 2" descr="http://img02.rl0.ru/pgc/432x288/516d9ac3-53ed-a186-53ed-a189e869f051.photo.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96952"/>
            <a:ext cx="4680520" cy="312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648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23528" y="260648"/>
            <a:ext cx="85689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002060"/>
                </a:solidFill>
                <a:latin typeface="Gabriola" pitchFamily="82" charset="0"/>
                <a:ea typeface="Calibri" pitchFamily="34" charset="0"/>
                <a:cs typeface="Arial" pitchFamily="34" charset="0"/>
              </a:rPr>
              <a:t>12 декабря 1979 было принято решение о </a:t>
            </a:r>
            <a:r>
              <a:rPr lang="ru-RU" sz="2600" b="1" dirty="0">
                <a:solidFill>
                  <a:srgbClr val="002060"/>
                </a:solidFill>
                <a:latin typeface="Gabriola" pitchFamily="82" charset="0"/>
                <a:ea typeface="Calibri" pitchFamily="34" charset="0"/>
                <a:cs typeface="Arial" pitchFamily="34" charset="0"/>
              </a:rPr>
              <a:t>советской военной </a:t>
            </a:r>
            <a:r>
              <a:rPr lang="ru-RU" sz="2600" b="1" dirty="0" smtClean="0">
                <a:solidFill>
                  <a:srgbClr val="002060"/>
                </a:solidFill>
                <a:latin typeface="Gabriola" pitchFamily="82" charset="0"/>
                <a:ea typeface="Calibri" pitchFamily="34" charset="0"/>
                <a:cs typeface="Arial" pitchFamily="34" charset="0"/>
              </a:rPr>
              <a:t>помощи Афганистану. По неоднократной просьбе афганской стороны.</a:t>
            </a:r>
            <a:r>
              <a:rPr lang="ru-RU" sz="2600" b="1" dirty="0">
                <a:solidFill>
                  <a:srgbClr val="002060"/>
                </a:solidFill>
                <a:latin typeface="Gabriola" pitchFamily="82" charset="0"/>
                <a:ea typeface="Calibri" pitchFamily="34" charset="0"/>
                <a:cs typeface="Arial" pitchFamily="34" charset="0"/>
              </a:rPr>
              <a:t> Всего с сентября по </a:t>
            </a:r>
            <a:r>
              <a:rPr lang="ru-RU" sz="2600" b="1" dirty="0" smtClean="0">
                <a:solidFill>
                  <a:srgbClr val="002060"/>
                </a:solidFill>
                <a:latin typeface="Gabriola" pitchFamily="82" charset="0"/>
                <a:ea typeface="Calibri" pitchFamily="34" charset="0"/>
                <a:cs typeface="Arial" pitchFamily="34" charset="0"/>
              </a:rPr>
              <a:t>декабрь 1979 </a:t>
            </a:r>
            <a:r>
              <a:rPr lang="ru-RU" sz="2600" b="1" dirty="0">
                <a:solidFill>
                  <a:srgbClr val="002060"/>
                </a:solidFill>
                <a:latin typeface="Gabriola" pitchFamily="82" charset="0"/>
                <a:ea typeface="Calibri" pitchFamily="34" charset="0"/>
                <a:cs typeface="Arial" pitchFamily="34" charset="0"/>
              </a:rPr>
              <a:t>было 7 таких обращений. </a:t>
            </a:r>
            <a:endParaRPr lang="ru-RU" sz="2600" b="1" dirty="0" smtClean="0">
              <a:solidFill>
                <a:srgbClr val="002060"/>
              </a:solidFill>
              <a:latin typeface="Gabriola" pitchFamily="82" charset="0"/>
              <a:ea typeface="Calibri" pitchFamily="34" charset="0"/>
              <a:cs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002060"/>
                </a:solidFill>
                <a:latin typeface="Gabriola" pitchFamily="82" charset="0"/>
                <a:ea typeface="Calibri" pitchFamily="34" charset="0"/>
                <a:cs typeface="Arial" pitchFamily="34" charset="0"/>
              </a:rPr>
              <a:t>25 декабря 1979 года ограниченный контингент советской армии вступил на территорию  Афганистана.</a:t>
            </a:r>
            <a:endParaRPr lang="ru-RU" sz="2600" b="1" dirty="0">
              <a:solidFill>
                <a:srgbClr val="002060"/>
              </a:solidFill>
              <a:latin typeface="Gabriola" pitchFamily="82" charset="0"/>
              <a:ea typeface="Calibri" pitchFamily="34" charset="0"/>
              <a:cs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002060"/>
                </a:solidFill>
                <a:latin typeface="Gabriola" pitchFamily="82" charset="0"/>
                <a:ea typeface="Calibri" pitchFamily="34" charset="0"/>
                <a:cs typeface="Arial" pitchFamily="34" charset="0"/>
              </a:rPr>
              <a:t>	В </a:t>
            </a:r>
            <a:r>
              <a:rPr lang="ru-RU" sz="2600" b="1" dirty="0">
                <a:solidFill>
                  <a:srgbClr val="002060"/>
                </a:solidFill>
                <a:latin typeface="Gabriola" pitchFamily="82" charset="0"/>
                <a:ea typeface="Calibri" pitchFamily="34" charset="0"/>
                <a:cs typeface="Arial" pitchFamily="34" charset="0"/>
              </a:rPr>
              <a:t>начале декабря 1979 года в Баграм был направлен так называемый «мусульманский батальон» — отряд особого назначения ГРУ— специально созданный летом 1979 года из советских военнослужащих среднеазиатского происхождения для охраны Тараки и выполнения особых задач в Афганистане.</a:t>
            </a:r>
            <a:endParaRPr lang="ru-RU" sz="2600" b="1" dirty="0">
              <a:solidFill>
                <a:srgbClr val="002060"/>
              </a:solidFill>
              <a:latin typeface="Gabriola" pitchFamily="82" charset="0"/>
              <a:ea typeface="Times New Roman" pitchFamily="18" charset="0"/>
            </a:endParaRPr>
          </a:p>
        </p:txBody>
      </p:sp>
      <p:pic>
        <p:nvPicPr>
          <p:cNvPr id="3" name="Picture 2" descr="http://img190.imageshack.us/img190/8669/225378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077072"/>
            <a:ext cx="4392488" cy="22382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24254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67544" y="1268760"/>
            <a:ext cx="842493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200" b="1" dirty="0">
                <a:solidFill>
                  <a:srgbClr val="002060"/>
                </a:solidFill>
                <a:latin typeface="Gabriola" pitchFamily="82" charset="0"/>
              </a:rPr>
              <a:t>Причины войны</a:t>
            </a:r>
            <a:r>
              <a:rPr lang="en-US" sz="2200" b="1" dirty="0">
                <a:solidFill>
                  <a:srgbClr val="002060"/>
                </a:solidFill>
                <a:latin typeface="Gabriola" pitchFamily="82" charset="0"/>
              </a:rPr>
              <a:t>:</a:t>
            </a:r>
            <a:endParaRPr lang="ru-RU" sz="2200" b="1" dirty="0">
              <a:solidFill>
                <a:srgbClr val="002060"/>
              </a:solidFill>
              <a:latin typeface="Gabriola" pitchFamily="82" charset="0"/>
            </a:endParaRPr>
          </a:p>
          <a:p>
            <a:pPr lvl="0">
              <a:lnSpc>
                <a:spcPct val="150000"/>
              </a:lnSpc>
            </a:pPr>
            <a:r>
              <a:rPr lang="ru-RU" sz="2200" b="1" dirty="0">
                <a:solidFill>
                  <a:srgbClr val="002060"/>
                </a:solidFill>
                <a:latin typeface="Gabriola" pitchFamily="82" charset="0"/>
              </a:rPr>
              <a:t>1.Поддержка сторонников концепции социализма в Афганистане  </a:t>
            </a:r>
            <a:endParaRPr lang="ru-RU" sz="2200" b="1" dirty="0" smtClean="0">
              <a:solidFill>
                <a:srgbClr val="002060"/>
              </a:solidFill>
              <a:latin typeface="Gabriola" pitchFamily="82" charset="0"/>
            </a:endParaRPr>
          </a:p>
          <a:p>
            <a:pPr lvl="0">
              <a:lnSpc>
                <a:spcPct val="150000"/>
              </a:lnSpc>
            </a:pPr>
            <a:r>
              <a:rPr lang="ru-RU" sz="2200" b="1" dirty="0" smtClean="0">
                <a:solidFill>
                  <a:srgbClr val="002060"/>
                </a:solidFill>
                <a:latin typeface="Gabriola" pitchFamily="82" charset="0"/>
              </a:rPr>
              <a:t>2.Предотвратить </a:t>
            </a:r>
            <a:r>
              <a:rPr lang="ru-RU" sz="2200" b="1" dirty="0">
                <a:solidFill>
                  <a:srgbClr val="002060"/>
                </a:solidFill>
                <a:latin typeface="Gabriola" pitchFamily="82" charset="0"/>
              </a:rPr>
              <a:t>возможное укрепление в регионе исламского фундаментализма. Само по себе падение просоветского правительства означало бы сильный удар по внешнеполитическим позициям СССР, поскольку, случилось такое, это был первый в послевоенной истории случай низложения просоветского правительства. </a:t>
            </a:r>
          </a:p>
          <a:p>
            <a:pPr lvl="0">
              <a:lnSpc>
                <a:spcPct val="150000"/>
              </a:lnSpc>
            </a:pPr>
            <a:r>
              <a:rPr lang="ru-RU" sz="2200" b="1" dirty="0">
                <a:solidFill>
                  <a:srgbClr val="002060"/>
                </a:solidFill>
                <a:latin typeface="Gabriola" pitchFamily="82" charset="0"/>
              </a:rPr>
              <a:t>3. Помимо прямых последствий, распространение фундаментализма могло через афганских таджиков существенно дестабилизировать советскую Среднюю Азию. На международном уровне было заявлено о том, что СССР руководствуется принципами «пролетарского интернационализма».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5048" y="404664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cap="all" dirty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Calibri"/>
              </a:rPr>
              <a:t>война  в Афганистане</a:t>
            </a:r>
          </a:p>
          <a:p>
            <a:pPr lvl="0" algn="ctr"/>
            <a:r>
              <a:rPr lang="ru-RU" sz="3200" b="1" cap="all" dirty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Calibri"/>
              </a:rPr>
              <a:t>1979-1989</a:t>
            </a:r>
            <a:endParaRPr lang="ru-RU" sz="4000" b="1" cap="all" dirty="0">
              <a:ln/>
              <a:solidFill>
                <a:srgbClr val="4F81BD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686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39552" y="332656"/>
            <a:ext cx="81369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32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15 февраля </a:t>
            </a:r>
            <a:r>
              <a:rPr lang="ru-RU" altLang="ru-RU" sz="32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2025 </a:t>
            </a:r>
            <a:r>
              <a:rPr lang="ru-RU" altLang="ru-RU" sz="32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года  </a:t>
            </a:r>
            <a:r>
              <a:rPr lang="ru-RU" altLang="ru-RU" sz="2000" b="1" kern="0" dirty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/>
            </a:r>
            <a:br>
              <a:rPr lang="ru-RU" altLang="ru-RU" sz="2000" b="1" kern="0" dirty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</a:br>
            <a:r>
              <a:rPr lang="ru-RU" altLang="ru-RU" sz="32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36 </a:t>
            </a:r>
            <a:r>
              <a:rPr lang="ru-RU" altLang="ru-RU" sz="32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лет</a:t>
            </a:r>
            <a:r>
              <a:rPr lang="ru-RU" altLang="ru-RU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/>
            </a:r>
            <a:br>
              <a:rPr lang="ru-RU" altLang="ru-RU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</a:br>
            <a:r>
              <a:rPr lang="ru-RU" altLang="ru-RU" sz="32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со дня вывода </a:t>
            </a:r>
            <a:r>
              <a:rPr lang="ru-RU" altLang="ru-RU" sz="32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советских войск из </a:t>
            </a:r>
            <a:r>
              <a:rPr lang="ru-RU" altLang="ru-RU" sz="32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Афганистана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20888"/>
            <a:ext cx="6768751" cy="37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1147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s://im1-tub-ru.yandex.net/i?id=9cf7e345f2a2675622da4748ddd7614c&amp;n=33&amp;h=215&amp;w=3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3816424" cy="281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99992" y="404664"/>
            <a:ext cx="39604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800" b="1" dirty="0">
                <a:solidFill>
                  <a:srgbClr val="002060"/>
                </a:solidFill>
                <a:latin typeface="Gabriola" pitchFamily="82" charset="0"/>
                <a:ea typeface="Times New Roman"/>
              </a:rPr>
              <a:t>В</a:t>
            </a:r>
            <a:r>
              <a:rPr lang="ru-RU" sz="2800" b="1" dirty="0" smtClean="0">
                <a:solidFill>
                  <a:srgbClr val="002060"/>
                </a:solidFill>
                <a:latin typeface="Gabriola" pitchFamily="82" charset="0"/>
                <a:ea typeface="Times New Roman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Gabriola" pitchFamily="82" charset="0"/>
                <a:ea typeface="Times New Roman"/>
              </a:rPr>
              <a:t>Афганистане, советские люди оставили добрый след: строили больницы, школы, дороги, открывали заводы, фабрики. </a:t>
            </a:r>
            <a:endParaRPr lang="ru-RU" sz="2800" b="1" dirty="0" smtClean="0">
              <a:solidFill>
                <a:srgbClr val="002060"/>
              </a:solidFill>
              <a:latin typeface="Gabriola" pitchFamily="82" charset="0"/>
              <a:ea typeface="Times New Roman"/>
            </a:endParaRPr>
          </a:p>
          <a:p>
            <a:pPr indent="457200" algn="just"/>
            <a:r>
              <a:rPr lang="ru-RU" sz="2800" b="1" dirty="0" smtClean="0">
                <a:solidFill>
                  <a:srgbClr val="002060"/>
                </a:solidFill>
                <a:latin typeface="Gabriola" pitchFamily="82" charset="0"/>
                <a:ea typeface="Times New Roman"/>
              </a:rPr>
              <a:t>До </a:t>
            </a:r>
            <a:r>
              <a:rPr lang="ru-RU" sz="2800" b="1" dirty="0">
                <a:solidFill>
                  <a:srgbClr val="002060"/>
                </a:solidFill>
                <a:latin typeface="Gabriola" pitchFamily="82" charset="0"/>
                <a:ea typeface="Times New Roman"/>
              </a:rPr>
              <a:t>60 процентов наших задач были миротворческими. Афганцы этого не забыли до сих пор! </a:t>
            </a:r>
            <a:endParaRPr lang="ru-RU" sz="2800" b="1" dirty="0">
              <a:solidFill>
                <a:srgbClr val="002060"/>
              </a:solidFill>
              <a:latin typeface="Gabriola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1802" y="4293096"/>
            <a:ext cx="78488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800" b="1" dirty="0">
                <a:solidFill>
                  <a:srgbClr val="002060"/>
                </a:solidFill>
                <a:latin typeface="Gabriola" pitchFamily="82" charset="0"/>
                <a:ea typeface="Times New Roman"/>
              </a:rPr>
              <a:t>Советский солдат в стране гор и пустынь противостоял продвижению междуна­родного терроризма и наркобизнеса к грани­цам Отчизны, и в этом – его большая </a:t>
            </a:r>
            <a:r>
              <a:rPr lang="ru-RU" sz="2800" b="1" dirty="0" smtClean="0">
                <a:solidFill>
                  <a:srgbClr val="002060"/>
                </a:solidFill>
                <a:latin typeface="Gabriola" pitchFamily="82" charset="0"/>
                <a:ea typeface="Times New Roman"/>
              </a:rPr>
              <a:t>заслуга. </a:t>
            </a:r>
            <a:endParaRPr lang="ru-RU" sz="2800" b="1" dirty="0">
              <a:solidFill>
                <a:srgbClr val="002060"/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942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95536" y="692696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600" b="1" u="sng" dirty="0">
                <a:solidFill>
                  <a:srgbClr val="002060"/>
                </a:solidFill>
                <a:latin typeface="Times New Roman"/>
                <a:ea typeface="Times New Roman"/>
              </a:rPr>
              <a:t>Война в Афганистане продолжалась</a:t>
            </a:r>
            <a:endParaRPr lang="ru-RU" sz="3600" b="1" u="sng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6311763" cy="397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11674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1520" y="476672"/>
            <a:ext cx="8568952" cy="4952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>
              <a:lnSpc>
                <a:spcPct val="115000"/>
              </a:lnSpc>
              <a:spcAft>
                <a:spcPts val="1000"/>
              </a:spcAft>
            </a:pPr>
            <a:endParaRPr lang="ru-RU" b="1" dirty="0" smtClean="0">
              <a:solidFill>
                <a:srgbClr val="002060"/>
              </a:solidFill>
              <a:latin typeface="Times New Roman"/>
              <a:ea typeface="Calibri"/>
            </a:endParaRP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endParaRPr lang="ru-RU" b="1" dirty="0" smtClean="0">
              <a:solidFill>
                <a:srgbClr val="002060"/>
              </a:solidFill>
              <a:latin typeface="Times New Roman"/>
              <a:ea typeface="Calibri"/>
            </a:endParaRP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/>
                <a:ea typeface="Calibri"/>
              </a:rPr>
              <a:t>После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</a:rPr>
              <a:t>окончания войны 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ea typeface="Calibri"/>
              </a:rPr>
              <a:t>17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</a:rPr>
              <a:t>августа 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ea typeface="Calibri"/>
              </a:rPr>
              <a:t>1989 в 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</a:rPr>
              <a:t>СССР были опубликованы цифры погибших советских солдат с разбивкой по годам:</a:t>
            </a:r>
          </a:p>
          <a:p>
            <a:pPr indent="630238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latin typeface="Times New Roman"/>
                <a:ea typeface="Calibri"/>
              </a:rPr>
              <a:t>1979 год	86 человек</a:t>
            </a:r>
          </a:p>
          <a:p>
            <a:pPr indent="630238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latin typeface="Times New Roman"/>
                <a:ea typeface="Calibri"/>
              </a:rPr>
              <a:t>1980 </a:t>
            </a:r>
            <a:r>
              <a:rPr lang="ru-RU" sz="2000" b="1" dirty="0">
                <a:latin typeface="Times New Roman"/>
                <a:ea typeface="Calibri"/>
              </a:rPr>
              <a:t>год	1484 человека</a:t>
            </a:r>
          </a:p>
          <a:p>
            <a:pPr indent="630238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Times New Roman"/>
                <a:ea typeface="Calibri"/>
              </a:rPr>
              <a:t>1981 год	1298 человек</a:t>
            </a:r>
          </a:p>
          <a:p>
            <a:pPr indent="630238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Times New Roman"/>
                <a:ea typeface="Calibri"/>
              </a:rPr>
              <a:t>1982 год	1948 человек</a:t>
            </a:r>
          </a:p>
          <a:p>
            <a:pPr indent="630238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Times New Roman"/>
                <a:ea typeface="Calibri"/>
              </a:rPr>
              <a:t>1983 год	1448 человек</a:t>
            </a:r>
          </a:p>
          <a:p>
            <a:pPr indent="2593975">
              <a:lnSpc>
                <a:spcPct val="115000"/>
              </a:lnSpc>
              <a:spcAft>
                <a:spcPts val="1000"/>
              </a:spcAft>
            </a:pPr>
            <a:endParaRPr lang="ru-RU" sz="2000" b="1" dirty="0" smtClean="0">
              <a:latin typeface="Times New Roman"/>
              <a:ea typeface="Calibri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/>
                <a:ea typeface="Calibri"/>
              </a:rPr>
              <a:t>                                                Итого </a:t>
            </a:r>
            <a:r>
              <a:rPr lang="ru-RU" sz="2000" b="1" dirty="0">
                <a:solidFill>
                  <a:srgbClr val="C00000"/>
                </a:solidFill>
                <a:latin typeface="Times New Roman"/>
                <a:ea typeface="Calibri"/>
              </a:rPr>
              <a:t>— 13 835 человек.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2060848"/>
            <a:ext cx="5526360" cy="2644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93975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/>
                <a:ea typeface="Calibri"/>
              </a:rPr>
              <a:t>1984 год	2343 человека</a:t>
            </a:r>
          </a:p>
          <a:p>
            <a:pPr indent="2593975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/>
                <a:ea typeface="Calibri"/>
              </a:rPr>
              <a:t>1985 год	1868 человек</a:t>
            </a:r>
          </a:p>
          <a:p>
            <a:pPr indent="2593975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/>
                <a:ea typeface="Calibri"/>
              </a:rPr>
              <a:t>1986 год	1333 человека</a:t>
            </a:r>
          </a:p>
          <a:p>
            <a:pPr indent="2593975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/>
                <a:ea typeface="Calibri"/>
              </a:rPr>
              <a:t>1987 год	1215 человек</a:t>
            </a:r>
          </a:p>
          <a:p>
            <a:pPr indent="2593975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/>
                <a:ea typeface="Calibri"/>
              </a:rPr>
              <a:t>1988 год	759 человек</a:t>
            </a:r>
          </a:p>
          <a:p>
            <a:pPr indent="2593975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/>
                <a:ea typeface="Calibri"/>
              </a:rPr>
              <a:t>1989 год	53 человека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89500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07504" y="260648"/>
            <a:ext cx="4536504" cy="5011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15000"/>
              </a:lnSpc>
              <a:spcAft>
                <a:spcPts val="1000"/>
              </a:spcAft>
            </a:pPr>
            <a:endParaRPr lang="ru-RU" sz="2000" b="1" dirty="0" smtClean="0">
              <a:latin typeface="Times New Roman"/>
              <a:ea typeface="Calibri"/>
            </a:endParaRP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endParaRPr lang="ru-RU" sz="2000" b="1" dirty="0">
              <a:latin typeface="Times New Roman"/>
              <a:ea typeface="Calibri"/>
            </a:endParaRP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endParaRPr lang="ru-RU" sz="2000" b="1" dirty="0">
              <a:latin typeface="Times New Roman"/>
              <a:ea typeface="Calibri"/>
            </a:endParaRP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endParaRPr lang="ru-RU" sz="2000" b="1" dirty="0" smtClean="0">
              <a:latin typeface="Times New Roman"/>
              <a:ea typeface="Calibri"/>
            </a:endParaRP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endParaRPr lang="ru-RU" sz="2000" b="1" dirty="0">
              <a:latin typeface="Times New Roman"/>
              <a:ea typeface="Calibri"/>
            </a:endParaRP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latin typeface="Times New Roman"/>
                <a:ea typeface="Calibri"/>
              </a:rPr>
              <a:t>Советская Армия – 14 427</a:t>
            </a:r>
            <a:endParaRPr lang="ru-RU" sz="2400" b="1" dirty="0">
              <a:latin typeface="Times New Roman"/>
              <a:ea typeface="Calibri"/>
            </a:endParaRP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latin typeface="Times New Roman"/>
                <a:ea typeface="Calibri"/>
              </a:rPr>
              <a:t>КГБ - 576 (в том числе 514 военнослужащих погранвойск)</a:t>
            </a:r>
            <a:endParaRPr lang="ru-RU" sz="2400" b="1" dirty="0">
              <a:latin typeface="Times New Roman"/>
              <a:ea typeface="Calibri"/>
            </a:endParaRP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latin typeface="Times New Roman"/>
                <a:ea typeface="Calibri"/>
              </a:rPr>
              <a:t>МВД - 28</a:t>
            </a: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Calibri"/>
              </a:rPr>
              <a:t>Итого-15 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</a:rPr>
              <a:t>031 человек.</a:t>
            </a:r>
            <a:endParaRPr lang="ru-RU" sz="2400" b="1" dirty="0">
              <a:solidFill>
                <a:srgbClr val="C00000"/>
              </a:solidFill>
              <a:effectLst/>
              <a:latin typeface="Times New Roman"/>
              <a:ea typeface="Calibri"/>
            </a:endParaRPr>
          </a:p>
        </p:txBody>
      </p:sp>
      <p:pic>
        <p:nvPicPr>
          <p:cNvPr id="3" name="Picture 3" descr="http://www.zhaba.ru/site_data/10667/objects_images/c/8/7/view/c87bc658e1a2307342b9450120596550_573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780928"/>
            <a:ext cx="3960440" cy="35531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548680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</a:rPr>
              <a:t>В дальнейшем итоговая цифра несколько увеличилась. По состоянию на 1 января 1999 года безвозвратные потери 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Calibri"/>
              </a:rPr>
              <a:t>в Афганской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</a:rPr>
              <a:t>войне (убитые, умершие от ран, болезней и в происшествиях, пропавшие без вести) оценивались следующим образом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5051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 descr="E:\ПРЕЗ №1\wpid-NgmQC_eOq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8064896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018944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264</TotalTime>
  <Words>374</Words>
  <Application>Microsoft Office PowerPoint</Application>
  <PresentationFormat>Экран (4:3)</PresentationFormat>
  <Paragraphs>56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ok</cp:lastModifiedBy>
  <cp:revision>19</cp:revision>
  <dcterms:created xsi:type="dcterms:W3CDTF">2016-02-09T18:28:00Z</dcterms:created>
  <dcterms:modified xsi:type="dcterms:W3CDTF">2025-02-10T08:20:50Z</dcterms:modified>
</cp:coreProperties>
</file>