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68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538" y="-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7966-18B8-4800-A771-AD664A59E68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94A9-C341-4552-AFEA-F4C3D8E7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28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7966-18B8-4800-A771-AD664A59E68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94A9-C341-4552-AFEA-F4C3D8E7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5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7966-18B8-4800-A771-AD664A59E68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94A9-C341-4552-AFEA-F4C3D8E7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5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7966-18B8-4800-A771-AD664A59E68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94A9-C341-4552-AFEA-F4C3D8E7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3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7966-18B8-4800-A771-AD664A59E68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94A9-C341-4552-AFEA-F4C3D8E7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3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7966-18B8-4800-A771-AD664A59E68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94A9-C341-4552-AFEA-F4C3D8E7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7966-18B8-4800-A771-AD664A59E68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94A9-C341-4552-AFEA-F4C3D8E7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7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7966-18B8-4800-A771-AD664A59E68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94A9-C341-4552-AFEA-F4C3D8E7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88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7966-18B8-4800-A771-AD664A59E68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94A9-C341-4552-AFEA-F4C3D8E7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1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7966-18B8-4800-A771-AD664A59E68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94A9-C341-4552-AFEA-F4C3D8E7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2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7966-18B8-4800-A771-AD664A59E68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94A9-C341-4552-AFEA-F4C3D8E7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5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D7966-18B8-4800-A771-AD664A59E68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394A9-C341-4552-AFEA-F4C3D8E7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4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дим\Desktop\День космонавтики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9876" y="5733256"/>
            <a:ext cx="6876256" cy="100811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Gabriola" pitchFamily="82" charset="0"/>
              </a:rPr>
              <a:t>Мы были первыми – и так должно быть!</a:t>
            </a:r>
            <a:endParaRPr lang="ru-RU" sz="4000" b="1" dirty="0">
              <a:solidFill>
                <a:srgbClr val="FFFF00"/>
              </a:solidFill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88640"/>
            <a:ext cx="741682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 апреля-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космонавтики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036" y="2204864"/>
            <a:ext cx="392317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4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esktop\День космонавтики\Безымянный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76"/>
            <a:ext cx="9131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РАЗНЫЕ КАРТИНКИ\открытки\день космонавтики\Juri_Gagarin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094"/>
            <a:ext cx="8687840" cy="650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4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esktop\День космонавтики\Безымянный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76"/>
            <a:ext cx="9131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РАЗНЫЕ КАРТИНКИ\открытки\день космонавтики\гагар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248472" cy="607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65708" y="25191"/>
            <a:ext cx="4326772" cy="6774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abriola" pitchFamily="82" charset="0"/>
              </a:rPr>
              <a:t>Сказал `поехали` Гагарин,</a:t>
            </a:r>
          </a:p>
          <a:p>
            <a:r>
              <a:rPr lang="ru-RU" sz="2400" b="1" dirty="0" smtClean="0">
                <a:latin typeface="Gabriola" pitchFamily="82" charset="0"/>
              </a:rPr>
              <a:t>Ракета в космос понеслась.</a:t>
            </a:r>
          </a:p>
          <a:p>
            <a:r>
              <a:rPr lang="ru-RU" sz="2400" b="1" dirty="0" smtClean="0">
                <a:latin typeface="Gabriola" pitchFamily="82" charset="0"/>
              </a:rPr>
              <a:t>Вот это был рисковый парень!</a:t>
            </a:r>
          </a:p>
          <a:p>
            <a:r>
              <a:rPr lang="ru-RU" sz="2400" b="1" dirty="0" smtClean="0">
                <a:latin typeface="Gabriola" pitchFamily="82" charset="0"/>
              </a:rPr>
              <a:t>С тех пор эпоха началась.</a:t>
            </a:r>
          </a:p>
          <a:p>
            <a:pPr>
              <a:lnSpc>
                <a:spcPct val="50000"/>
              </a:lnSpc>
            </a:pPr>
            <a:endParaRPr lang="ru-RU" sz="1050" b="1" dirty="0" smtClean="0">
              <a:latin typeface="Gabriola" pitchFamily="82" charset="0"/>
            </a:endParaRPr>
          </a:p>
          <a:p>
            <a:r>
              <a:rPr lang="ru-RU" sz="2400" b="1" dirty="0" smtClean="0">
                <a:latin typeface="Gabriola" pitchFamily="82" charset="0"/>
              </a:rPr>
              <a:t>Эпоха странствий и открытий,</a:t>
            </a:r>
          </a:p>
          <a:p>
            <a:r>
              <a:rPr lang="ru-RU" sz="2400" b="1" dirty="0" smtClean="0">
                <a:latin typeface="Gabriola" pitchFamily="82" charset="0"/>
              </a:rPr>
              <a:t>Прогресса, мира и труда,</a:t>
            </a:r>
          </a:p>
          <a:p>
            <a:r>
              <a:rPr lang="ru-RU" sz="2400" b="1" dirty="0" smtClean="0">
                <a:latin typeface="Gabriola" pitchFamily="82" charset="0"/>
              </a:rPr>
              <a:t>Надежд, желаний и событий, </a:t>
            </a:r>
          </a:p>
          <a:p>
            <a:r>
              <a:rPr lang="ru-RU" sz="2400" b="1" dirty="0" smtClean="0">
                <a:latin typeface="Gabriola" pitchFamily="82" charset="0"/>
              </a:rPr>
              <a:t>Теперь все это - навсегда.</a:t>
            </a:r>
          </a:p>
          <a:p>
            <a:pPr>
              <a:lnSpc>
                <a:spcPct val="50000"/>
              </a:lnSpc>
            </a:pPr>
            <a:endParaRPr lang="ru-RU" sz="1050" b="1" dirty="0" smtClean="0">
              <a:latin typeface="Gabriola" pitchFamily="82" charset="0"/>
            </a:endParaRPr>
          </a:p>
          <a:p>
            <a:r>
              <a:rPr lang="ru-RU" sz="2400" b="1" dirty="0" smtClean="0">
                <a:latin typeface="Gabriola" pitchFamily="82" charset="0"/>
              </a:rPr>
              <a:t>Наступят дни, когда пространство</a:t>
            </a:r>
          </a:p>
          <a:p>
            <a:r>
              <a:rPr lang="ru-RU" sz="2400" b="1" dirty="0" smtClean="0">
                <a:latin typeface="Gabriola" pitchFamily="82" charset="0"/>
              </a:rPr>
              <a:t>Кто хочет, сможет бороздить!</a:t>
            </a:r>
          </a:p>
          <a:p>
            <a:r>
              <a:rPr lang="ru-RU" sz="2400" b="1" dirty="0" smtClean="0">
                <a:latin typeface="Gabriola" pitchFamily="82" charset="0"/>
              </a:rPr>
              <a:t>Хоть на Луну, пожалуйста, странствуй!</a:t>
            </a:r>
          </a:p>
          <a:p>
            <a:r>
              <a:rPr lang="ru-RU" sz="2400" b="1" dirty="0" smtClean="0">
                <a:latin typeface="Gabriola" pitchFamily="82" charset="0"/>
              </a:rPr>
              <a:t>Никто не сможет запретить!</a:t>
            </a:r>
          </a:p>
          <a:p>
            <a:pPr>
              <a:lnSpc>
                <a:spcPct val="50000"/>
              </a:lnSpc>
            </a:pPr>
            <a:endParaRPr lang="ru-RU" sz="1050" b="1" dirty="0" smtClean="0">
              <a:latin typeface="Gabriola" pitchFamily="82" charset="0"/>
            </a:endParaRPr>
          </a:p>
          <a:p>
            <a:r>
              <a:rPr lang="ru-RU" sz="2400" b="1" dirty="0" smtClean="0">
                <a:latin typeface="Gabriola" pitchFamily="82" charset="0"/>
              </a:rPr>
              <a:t>Вот будет жизнь! Но все же вспомним,</a:t>
            </a:r>
          </a:p>
          <a:p>
            <a:r>
              <a:rPr lang="ru-RU" sz="2400" b="1" dirty="0" smtClean="0">
                <a:latin typeface="Gabriola" pitchFamily="82" charset="0"/>
              </a:rPr>
              <a:t>Что кто-то первым полетел...</a:t>
            </a:r>
          </a:p>
          <a:p>
            <a:r>
              <a:rPr lang="ru-RU" sz="2400" b="1" dirty="0" smtClean="0">
                <a:latin typeface="Gabriola" pitchFamily="82" charset="0"/>
              </a:rPr>
              <a:t>Майор Гагарин, парень скромный,</a:t>
            </a:r>
          </a:p>
          <a:p>
            <a:r>
              <a:rPr lang="ru-RU" sz="2400" b="1" dirty="0" smtClean="0">
                <a:latin typeface="Gabriola" pitchFamily="82" charset="0"/>
              </a:rPr>
              <a:t>Открыть эпоху он сумел.</a:t>
            </a:r>
          </a:p>
          <a:p>
            <a:r>
              <a:rPr lang="ru-RU" sz="2400" b="1" dirty="0">
                <a:latin typeface="Gabriola" pitchFamily="82" charset="0"/>
              </a:rPr>
              <a:t> </a:t>
            </a:r>
            <a:r>
              <a:rPr lang="ru-RU" sz="2400" b="1" dirty="0" smtClean="0">
                <a:latin typeface="Gabriola" pitchFamily="82" charset="0"/>
              </a:rPr>
              <a:t>                              </a:t>
            </a:r>
            <a:r>
              <a:rPr lang="ru-RU" sz="2000" b="1" dirty="0" smtClean="0">
                <a:latin typeface="Gabriola" pitchFamily="82" charset="0"/>
              </a:rPr>
              <a:t>(Махмуд Отар-Мухтаров)</a:t>
            </a:r>
            <a:endParaRPr lang="ru-RU" sz="20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2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esktop\День космонавтики\Безымянный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76"/>
            <a:ext cx="9131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РАЗНЫЕ КАРТИНКИ\открытки\день космонавтики\gagarin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6" y="184655"/>
            <a:ext cx="4242180" cy="644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РАЗНЫЕ КАРТИНКИ\открытки\день космонавтики\rukop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336"/>
            <a:ext cx="4383388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2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esktop\День космонавтики\Безымянный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76"/>
            <a:ext cx="9131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984776" cy="8367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Валентина Владимировна Терешкова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81031" y="2204864"/>
            <a:ext cx="49057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Первая в мире женщина-космонавт. </a:t>
            </a:r>
            <a:r>
              <a:rPr lang="ru-RU" sz="3200" b="1" dirty="0" smtClean="0">
                <a:latin typeface="Gabriola" pitchFamily="82" charset="0"/>
              </a:rPr>
              <a:t>Герой Советского Союза. Летчик-космонавт, полковник, кандидат технических наук. </a:t>
            </a:r>
          </a:p>
          <a:p>
            <a:pPr algn="ctr"/>
            <a:r>
              <a:rPr lang="ru-RU" sz="3200" b="1" dirty="0" smtClean="0">
                <a:latin typeface="Gabriola" pitchFamily="82" charset="0"/>
              </a:rPr>
              <a:t>Совершила космический полет 16-19 июня 1963 года на космическом корабле «Восток-6».</a:t>
            </a:r>
            <a:endParaRPr lang="ru-RU" sz="3200" b="1" dirty="0">
              <a:latin typeface="Gabriola" pitchFamily="82" charset="0"/>
            </a:endParaRPr>
          </a:p>
        </p:txBody>
      </p:sp>
      <p:pic>
        <p:nvPicPr>
          <p:cNvPr id="5" name="Picture 4" descr="D:\РАЗНЫЕ КАРТИНКИ\открытки\день космонавтики\валентина терешков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0" y="1382291"/>
            <a:ext cx="362854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9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esktop\День космонавтики\Безымянный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76"/>
            <a:ext cx="9131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1200" y="116632"/>
            <a:ext cx="6984776" cy="72008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Алексей Архипович Леонов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7014" y="980728"/>
            <a:ext cx="49057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Gabriola" pitchFamily="82" charset="0"/>
              </a:rPr>
              <a:t>18-19 марта 1965 года совместно с Павлом Беляевым совершил полёт в космос в качестве второго пилота на космическом корабле Восход-2. Продолжительность полёта 1 сутки 2 часа 2 минуты 17 секунд. В ходе этого полёта Леонов совершил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первый в истории космонавтики выход в открытый космос </a:t>
            </a:r>
            <a:r>
              <a:rPr lang="ru-RU" sz="3200" b="1" dirty="0" smtClean="0">
                <a:latin typeface="Gabriola" pitchFamily="82" charset="0"/>
              </a:rPr>
              <a:t>продолжительностью 12 минут 9 секунд.</a:t>
            </a:r>
            <a:endParaRPr lang="ru-RU" sz="3200" b="1" dirty="0">
              <a:latin typeface="Gabriola" pitchFamily="82" charset="0"/>
            </a:endParaRPr>
          </a:p>
        </p:txBody>
      </p:sp>
      <p:pic>
        <p:nvPicPr>
          <p:cNvPr id="6" name="Picture 2" descr="D:\РАЗНЫЕ КАРТИНКИ\открытки\день космонавтики\леон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0" y="1107036"/>
            <a:ext cx="372951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7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esktop\День космонавтики\Безымянный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76"/>
            <a:ext cx="9131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552728" cy="8367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  <a:cs typeface="Times New Roman" pitchFamily="18" charset="0"/>
              </a:rPr>
              <a:t>Первые советские космонавты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6" name="Picture 3" descr="D:\РАЗНЫЕ КАРТИНКИ\открытки\день космонавтики\первые советские космонавты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718" y="1340768"/>
            <a:ext cx="8807980" cy="5328592"/>
          </a:xfrm>
          <a:noFill/>
        </p:spPr>
      </p:pic>
    </p:spTree>
    <p:extLst>
      <p:ext uri="{BB962C8B-B14F-4D97-AF65-F5344CB8AC3E}">
        <p14:creationId xmlns:p14="http://schemas.microsoft.com/office/powerpoint/2010/main" val="34589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esktop\День космонавтики\Безымянный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" y="-3376"/>
            <a:ext cx="9146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4" y="1066472"/>
            <a:ext cx="48245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12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апреля</a:t>
            </a:r>
            <a:r>
              <a:rPr lang="ru-RU" sz="2800" b="1" dirty="0">
                <a:latin typeface="Gabriola" pitchFamily="82" charset="0"/>
              </a:rPr>
              <a:t> ежегодно в России и других странах постсоветского пространства отмечают 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День космонавтики.  </a:t>
            </a:r>
          </a:p>
        </p:txBody>
      </p:sp>
      <p:pic>
        <p:nvPicPr>
          <p:cNvPr id="7" name="Picture 4" descr="D:\РАЗНЫЕ КАРТИНКИ\открытки\день космонавтики\35c44ef1-5a46-4533-a65f-351ca58914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92821"/>
            <a:ext cx="3887248" cy="35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2420888"/>
            <a:ext cx="48245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Gabriola" pitchFamily="82" charset="0"/>
              </a:rPr>
              <a:t>Праздник установлен указом Президиума Верховного Совета СССР от 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9 апреля 1962 года </a:t>
            </a:r>
            <a:r>
              <a:rPr lang="ru-RU" sz="2800" b="1" dirty="0" smtClean="0">
                <a:latin typeface="Gabriola" pitchFamily="82" charset="0"/>
              </a:rPr>
              <a:t>в ознаменование первого в мире полёта человека в космос, совершённого советским космонавтом Юрием Гагариным в 1961 году.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5373216"/>
            <a:ext cx="6336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Gabriola" pitchFamily="82" charset="0"/>
              </a:rPr>
              <a:t>В 2011 году Генеральная Ассамблея ООН провозгласила 12 апреля Международным днём полёта человека в космос</a:t>
            </a:r>
            <a:endParaRPr lang="ru-RU" sz="2800" b="1" dirty="0">
              <a:latin typeface="Gabriola" pitchFamily="82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312304" y="0"/>
            <a:ext cx="6652184" cy="8367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12 апреля - День космонавтики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"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27584" y="2578584"/>
            <a:ext cx="7704856" cy="83671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Gabriola" pitchFamily="82" charset="0"/>
              </a:rPr>
              <a:t>СПАСИБО ЗА ВНИМАНИЕ</a:t>
            </a:r>
            <a:endParaRPr lang="ru-RU" sz="6600" b="1" dirty="0">
              <a:solidFill>
                <a:srgbClr val="FFFF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esktop\День космонавтики\Безымянный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" y="0"/>
            <a:ext cx="9131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048672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У истоков зарождения </a:t>
            </a:r>
            <a:b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космонавтики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772816"/>
            <a:ext cx="6552728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500" b="1" dirty="0" smtClean="0">
                <a:latin typeface="Gabriola" pitchFamily="82" charset="0"/>
              </a:rPr>
              <a:t>Мечта о проникновении в космос, стремление человека к звездам родились тысячелетия назад. Первые пороховые ракеты появились в давние времена сначала для фейерверков, а затем для военного применения. Идея использования ракет для полета к небесным телам упоминается в романах французских авторов: Сирано де Бержерака, Жюля Верна и </a:t>
            </a:r>
            <a:r>
              <a:rPr lang="ru-RU" sz="3500" b="1" dirty="0" err="1" smtClean="0">
                <a:latin typeface="Gabriola" pitchFamily="82" charset="0"/>
              </a:rPr>
              <a:t>Ашиля</a:t>
            </a:r>
            <a:r>
              <a:rPr lang="ru-RU" sz="3500" b="1" dirty="0" smtClean="0">
                <a:latin typeface="Gabriola" pitchFamily="82" charset="0"/>
              </a:rPr>
              <a:t> </a:t>
            </a:r>
            <a:r>
              <a:rPr lang="ru-RU" sz="3500" b="1" dirty="0" err="1" smtClean="0">
                <a:latin typeface="Gabriola" pitchFamily="82" charset="0"/>
              </a:rPr>
              <a:t>Эйро</a:t>
            </a:r>
            <a:r>
              <a:rPr lang="ru-RU" sz="3500" b="1" dirty="0" smtClean="0">
                <a:latin typeface="Gabriola" pitchFamily="82" charset="0"/>
              </a:rPr>
              <a:t>, в произведении американского писателя Э.Э. </a:t>
            </a:r>
            <a:r>
              <a:rPr lang="ru-RU" sz="3500" b="1" dirty="0" err="1" smtClean="0">
                <a:latin typeface="Gabriola" pitchFamily="82" charset="0"/>
              </a:rPr>
              <a:t>Хэйла</a:t>
            </a:r>
            <a:r>
              <a:rPr lang="ru-RU" sz="3500" b="1" dirty="0" smtClean="0">
                <a:latin typeface="Gabriola" pitchFamily="82" charset="0"/>
              </a:rPr>
              <a:t>, известного английского писателя Герберта Уэльса.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231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esktop\День космонавтики\Безымянный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" y="0"/>
            <a:ext cx="9131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304" y="0"/>
            <a:ext cx="6652184" cy="8367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Пионеры русской космонавтики: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01652" y="1052736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Николай Иванович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Кибальчич -</a:t>
            </a:r>
            <a:endParaRPr lang="ru-RU" sz="2400" b="1" dirty="0">
              <a:latin typeface="Gabriola" pitchFamily="82" charset="0"/>
            </a:endParaRPr>
          </a:p>
        </p:txBody>
      </p:sp>
      <p:pic>
        <p:nvPicPr>
          <p:cNvPr id="3074" name="Picture 2" descr="C:\Users\Вадим\Desktop\День космонавтики\Кибальчи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25872"/>
            <a:ext cx="1656184" cy="23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4856" y="3338989"/>
            <a:ext cx="4239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Константин Эдуардович Циолковский - </a:t>
            </a:r>
          </a:p>
        </p:txBody>
      </p:sp>
      <p:pic>
        <p:nvPicPr>
          <p:cNvPr id="3075" name="Picture 3" descr="C:\Users\Вадим\Desktop\День космонавтики\Циолков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20" y="3491586"/>
            <a:ext cx="2331156" cy="294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53408" y="4221088"/>
            <a:ext cx="42045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Gabriola" pitchFamily="82" charset="0"/>
              </a:rPr>
              <a:t>«отец русской космонавтики», создатель теории ракетного полета, основных принципов построения ракетно-космических систем, автор первых научных планов проникновения человека в межпланетное пространство</a:t>
            </a:r>
            <a:endParaRPr lang="ru-RU" sz="2400" b="1" dirty="0"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85648" y="1449092"/>
            <a:ext cx="471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Gabriola" pitchFamily="82" charset="0"/>
              </a:rPr>
              <a:t>известный русский революционер-народоволец, один из пионеров ракетной техники, предложил создать аппарат, прообраз современных пилотируемых ракет</a:t>
            </a:r>
            <a:endParaRPr lang="ru-RU" sz="24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3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esktop\День космонавтики\Безымянный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" y="0"/>
            <a:ext cx="9131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304" y="0"/>
            <a:ext cx="6652184" cy="8367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Пионеры русской космонавтики: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999280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Валентин Петрович Глушко -</a:t>
            </a:r>
            <a:endParaRPr lang="ru-RU" sz="2400" b="1" dirty="0" smtClean="0"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06012" y="3645024"/>
            <a:ext cx="4266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Королев Сергей Павлович - </a:t>
            </a:r>
            <a:endParaRPr lang="ru-RU" sz="2400" dirty="0">
              <a:latin typeface="Gabriola" pitchFamily="82" charset="0"/>
            </a:endParaRPr>
          </a:p>
        </p:txBody>
      </p:sp>
      <p:pic>
        <p:nvPicPr>
          <p:cNvPr id="8" name="Picture 18" descr="Glushko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304" y="999280"/>
            <a:ext cx="1821960" cy="23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Содержимое 5" descr="король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6576744" y="3614684"/>
            <a:ext cx="2266523" cy="3096344"/>
          </a:xfrm>
        </p:spPr>
      </p:pic>
      <p:sp>
        <p:nvSpPr>
          <p:cNvPr id="3" name="Прямоугольник 2"/>
          <p:cNvSpPr/>
          <p:nvPr/>
        </p:nvSpPr>
        <p:spPr>
          <a:xfrm>
            <a:off x="2292292" y="4033372"/>
            <a:ext cx="42719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Gabriola" pitchFamily="82" charset="0"/>
              </a:rPr>
              <a:t>главный конструктор космических кораблей. Под  его  руководством созданы первые искусственные  спутники Земли, космические корабли «Восток», «Восход», на которых впервые в истории совершены космический полет человека и выход человека в космос.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78216" y="1431940"/>
            <a:ext cx="4686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Gabriola" pitchFamily="82" charset="0"/>
              </a:rPr>
              <a:t>выдающийся ученый в области ракетно-космической техники, один из пионеров космонавтики, основоположник жидкостного ракетного  двигателестроения </a:t>
            </a:r>
          </a:p>
        </p:txBody>
      </p:sp>
    </p:spTree>
    <p:extLst>
      <p:ext uri="{BB962C8B-B14F-4D97-AF65-F5344CB8AC3E}">
        <p14:creationId xmlns:p14="http://schemas.microsoft.com/office/powerpoint/2010/main" val="38427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esktop\День космонавтики\Безымянный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76"/>
            <a:ext cx="9131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304" y="0"/>
            <a:ext cx="6652184" cy="8367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Космодром Байконур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483768" y="707617"/>
            <a:ext cx="6408712" cy="27363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  <a:cs typeface="Arial" pitchFamily="34" charset="0"/>
              </a:rPr>
              <a:t>2 февраля 1955 года </a:t>
            </a:r>
            <a:r>
              <a:rPr lang="ru-RU" sz="2800" b="1" dirty="0" smtClean="0">
                <a:latin typeface="Gabriola" pitchFamily="82" charset="0"/>
                <a:cs typeface="Arial" pitchFamily="34" charset="0"/>
              </a:rPr>
              <a:t>принято постановление Правительства СССР о строительстве полигона для проведения испытаний межконтинентальных баллистических ракет. Космодром Байконур решили построить в Казахстане. С 1957 года Байконур первый и крупнейший космодром в мире.</a:t>
            </a:r>
            <a:endParaRPr lang="ru-RU" sz="2800" dirty="0"/>
          </a:p>
        </p:txBody>
      </p:sp>
      <p:pic>
        <p:nvPicPr>
          <p:cNvPr id="12" name="Рисунок 11" descr="бай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460516"/>
            <a:ext cx="3384376" cy="2242215"/>
          </a:xfrm>
          <a:prstGeom prst="rect">
            <a:avLst/>
          </a:prstGeom>
        </p:spPr>
      </p:pic>
      <p:pic>
        <p:nvPicPr>
          <p:cNvPr id="11" name="Содержимое 5" descr="байконур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4920" y="3501008"/>
            <a:ext cx="3178632" cy="23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esktop\День космонавтики\Безымянный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76"/>
            <a:ext cx="9131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304" y="0"/>
            <a:ext cx="6652184" cy="8367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Начало космической эры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411760" y="836713"/>
            <a:ext cx="6480720" cy="36724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4 октября 1957 </a:t>
            </a:r>
            <a:r>
              <a:rPr lang="ru-RU" b="1" dirty="0" smtClean="0">
                <a:latin typeface="Gabriola" pitchFamily="82" charset="0"/>
              </a:rPr>
              <a:t>года наша страна запустила на орбиту первый искусственный спутник Земли (Спутник-1). Он находился на орбите 92 дня с 4 октября 1957 года по 4 января 1958 года, за этот период совершил 1400 оборотов вокруг Земли. На каждый виток вокруг Земли уходило около 100 минут. Затем спутник сгорел в атмосфере Земли.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Вадим\Desktop\День космонавтики\1640382133_37-hdpic-club-p-polet-pervogo-iskusstvennogo-sputnika-zeml-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40" y="4042442"/>
            <a:ext cx="3536416" cy="26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0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esktop\День космонавтики\Безымянный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76"/>
            <a:ext cx="9131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304" y="0"/>
            <a:ext cx="6652184" cy="8367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Начало космической эры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411760" y="836713"/>
            <a:ext cx="6480720" cy="244827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4 октября 1957 года </a:t>
            </a:r>
            <a:r>
              <a:rPr lang="ru-RU" sz="3000" b="1" dirty="0" smtClean="0">
                <a:latin typeface="Gabriola" pitchFamily="82" charset="0"/>
              </a:rPr>
              <a:t>считается началом космической эры. В честь этого события в 1964 году в Москве был сооружен 99</a:t>
            </a:r>
            <a:r>
              <a:rPr lang="en-US" sz="3000" b="1" dirty="0" smtClean="0">
                <a:latin typeface="Gabriola" pitchFamily="82" charset="0"/>
              </a:rPr>
              <a:t> </a:t>
            </a:r>
            <a:r>
              <a:rPr lang="ru-RU" sz="3000" b="1" dirty="0" smtClean="0">
                <a:latin typeface="Gabriola" pitchFamily="82" charset="0"/>
              </a:rPr>
              <a:t>-метровый обелиск «Покорителям космоса» в виде взлетающей ракеты, оставляющей за собой огненный шлейф.</a:t>
            </a:r>
            <a:endParaRPr lang="ru-RU" dirty="0"/>
          </a:p>
        </p:txBody>
      </p:sp>
      <p:pic>
        <p:nvPicPr>
          <p:cNvPr id="6" name="Picture 2" descr="D:\РАЗНЫЕ КАРТИНКИ\открытки\день космонавтики\обелис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4"/>
            <a:ext cx="5184576" cy="349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6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esktop\День космонавтики\Безымянный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76"/>
            <a:ext cx="9131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304" y="0"/>
            <a:ext cx="6652184" cy="8367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Первые покорители космоса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908720"/>
            <a:ext cx="3240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Gabriola" pitchFamily="82" charset="0"/>
              </a:rPr>
              <a:t>Первой полетела в космос собака Лайка. Она провела на борту искусственного спутника несколько суток, но её не смогли вернуть на Землю</a:t>
            </a:r>
            <a:endParaRPr lang="ru-RU" sz="2800" b="1" dirty="0">
              <a:latin typeface="Gabriola" pitchFamily="82" charset="0"/>
            </a:endParaRPr>
          </a:p>
        </p:txBody>
      </p:sp>
      <p:pic>
        <p:nvPicPr>
          <p:cNvPr id="8" name="Содержимое 8" descr="лайка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796136" y="1145598"/>
            <a:ext cx="3061584" cy="2347916"/>
          </a:xfrm>
          <a:prstGeom prst="rect">
            <a:avLst/>
          </a:prstGeom>
        </p:spPr>
      </p:pic>
      <p:pic>
        <p:nvPicPr>
          <p:cNvPr id="9" name="Рисунок 8" descr="кос со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933056"/>
            <a:ext cx="3108896" cy="24871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48648" y="3658384"/>
            <a:ext cx="34792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Gabriola" pitchFamily="82" charset="0"/>
              </a:rPr>
              <a:t>В августе 1960 года в космическое путешествие отправились собаки Белка и Стрелка. После полёта животные вернулись на родную планету и чувствовали себя прекрасно.</a:t>
            </a:r>
            <a:endParaRPr lang="ru-RU" sz="28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esktop\День космонавтики\Безымянный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76"/>
            <a:ext cx="9131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912768" cy="8367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 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Юрий Алексеевич Гагарин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- первый космонавт планеты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5" name="Рисунок 4" descr="гагар.jpg"/>
          <p:cNvPicPr>
            <a:picLocks noChangeAspect="1"/>
          </p:cNvPicPr>
          <p:nvPr/>
        </p:nvPicPr>
        <p:blipFill>
          <a:blip r:embed="rId3" cstate="print"/>
          <a:srcRect l="4326" r="48425" b="16400"/>
          <a:stretch>
            <a:fillRect/>
          </a:stretch>
        </p:blipFill>
        <p:spPr>
          <a:xfrm>
            <a:off x="1754046" y="1657376"/>
            <a:ext cx="3466026" cy="47737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20072" y="2060848"/>
            <a:ext cx="351874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12 апреля 1961 года </a:t>
            </a:r>
          </a:p>
          <a:p>
            <a:pPr algn="ctr"/>
            <a:r>
              <a:rPr lang="ru-RU" sz="3200" b="1" dirty="0" smtClean="0">
                <a:latin typeface="Gabriola" pitchFamily="82" charset="0"/>
              </a:rPr>
              <a:t>в 9 часов 7 минут Советский Союз вывел на орбиту Земли космический корабль-спутник `Восток` с человеком на борту. </a:t>
            </a:r>
            <a:endParaRPr lang="ru-RU" sz="32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652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У истоков зарождения  космонавтики</vt:lpstr>
      <vt:lpstr>Пионеры русской космонавтики:</vt:lpstr>
      <vt:lpstr>Пионеры русской космонавтики:</vt:lpstr>
      <vt:lpstr>Космодром Байконур</vt:lpstr>
      <vt:lpstr>Начало космической эры</vt:lpstr>
      <vt:lpstr>Начало космической эры</vt:lpstr>
      <vt:lpstr>Первые покорители космоса</vt:lpstr>
      <vt:lpstr>  Юрий Алексеевич Гагарин - первый космонавт планеты</vt:lpstr>
      <vt:lpstr>Презентация PowerPoint</vt:lpstr>
      <vt:lpstr>Презентация PowerPoint</vt:lpstr>
      <vt:lpstr>Презентация PowerPoint</vt:lpstr>
      <vt:lpstr> Валентина Владимировна Терешкова</vt:lpstr>
      <vt:lpstr> Алексей Архипович Леонов</vt:lpstr>
      <vt:lpstr> Первые советские космонавты</vt:lpstr>
      <vt:lpstr>12 апреля - День космонавтики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</dc:creator>
  <cp:lastModifiedBy>Вадим</cp:lastModifiedBy>
  <cp:revision>30</cp:revision>
  <dcterms:created xsi:type="dcterms:W3CDTF">2025-04-08T05:07:28Z</dcterms:created>
  <dcterms:modified xsi:type="dcterms:W3CDTF">2025-04-08T16:20:39Z</dcterms:modified>
</cp:coreProperties>
</file>