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7" r:id="rId3"/>
    <p:sldId id="276" r:id="rId4"/>
    <p:sldId id="279" r:id="rId5"/>
    <p:sldId id="280" r:id="rId6"/>
    <p:sldId id="281" r:id="rId7"/>
    <p:sldId id="277" r:id="rId8"/>
    <p:sldId id="269" r:id="rId9"/>
    <p:sldId id="270" r:id="rId10"/>
    <p:sldId id="271" r:id="rId11"/>
    <p:sldId id="278" r:id="rId12"/>
    <p:sldId id="272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1" autoAdjust="0"/>
  </p:normalViewPr>
  <p:slideViewPr>
    <p:cSldViewPr>
      <p:cViewPr>
        <p:scale>
          <a:sx n="101" d="100"/>
          <a:sy n="101" d="100"/>
        </p:scale>
        <p:origin x="-134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97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10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7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5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08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18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66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40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7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27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70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.jpeg"/><Relationship Id="rId7" Type="http://schemas.openxmlformats.org/officeDocument/2006/relationships/image" Target="../media/image2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12" b="932"/>
          <a:stretch/>
        </p:blipFill>
        <p:spPr>
          <a:xfrm>
            <a:off x="-44361" y="1"/>
            <a:ext cx="9188361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226" y="925863"/>
            <a:ext cx="8352928" cy="5328591"/>
          </a:xfrm>
          <a:prstGeom prst="rect">
            <a:avLst/>
          </a:prstGeom>
          <a:noFill/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Будущее России </a:t>
            </a:r>
            <a:endParaRPr lang="en-US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 руках</a:t>
            </a:r>
            <a:endParaRPr lang="ru-RU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молодежи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74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762"/>
    </mc:Choice>
    <mc:Fallback>
      <p:transition advTm="776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12" b="932"/>
          <a:stretch/>
        </p:blipFill>
        <p:spPr>
          <a:xfrm>
            <a:off x="-44361" y="1"/>
            <a:ext cx="9188361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213608"/>
            <a:ext cx="8712967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День молодежи в России проходит шумно и весело практически во всех уголках страны. Музыка - главный атрибут молодежи -  в этот день звучит повсюду: на концертах, конкурсах песен, фестивалях, танцевальных </a:t>
            </a:r>
            <a:endParaRPr lang="ru-RU" sz="2000" dirty="0" smtClean="0"/>
          </a:p>
          <a:p>
            <a:pPr algn="ctr"/>
            <a:r>
              <a:rPr lang="ru-RU" sz="2000" dirty="0" smtClean="0"/>
              <a:t>вечерах </a:t>
            </a:r>
            <a:r>
              <a:rPr lang="ru-RU" sz="2000" dirty="0"/>
              <a:t>и дискотеках.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7" b="5004"/>
          <a:stretch/>
        </p:blipFill>
        <p:spPr>
          <a:xfrm>
            <a:off x="5220072" y="1700808"/>
            <a:ext cx="2908441" cy="46298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6" r="6380"/>
          <a:stretch/>
        </p:blipFill>
        <p:spPr>
          <a:xfrm flipH="1">
            <a:off x="65187" y="1700808"/>
            <a:ext cx="4506812" cy="508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8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394"/>
    </mc:Choice>
    <mc:Fallback>
      <p:transition advTm="1139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12" b="932"/>
          <a:stretch/>
        </p:blipFill>
        <p:spPr>
          <a:xfrm>
            <a:off x="-44361" y="1"/>
            <a:ext cx="9188361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19" y="188640"/>
            <a:ext cx="8709041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Повсеместно проводятся спортивные состязания, коллективные </a:t>
            </a:r>
            <a:endParaRPr lang="ru-RU" sz="2000" dirty="0" smtClean="0"/>
          </a:p>
          <a:p>
            <a:pPr algn="ctr"/>
            <a:r>
              <a:rPr lang="ru-RU" sz="2000" dirty="0" smtClean="0"/>
              <a:t>и </a:t>
            </a:r>
            <a:r>
              <a:rPr lang="ru-RU" sz="2000" dirty="0"/>
              <a:t>индивидуальные</a:t>
            </a:r>
            <a:r>
              <a:rPr lang="ru-RU" sz="2000" dirty="0" smtClean="0"/>
              <a:t>. Особенно зрелищны и популярны соревнования </a:t>
            </a:r>
          </a:p>
          <a:p>
            <a:pPr algn="ctr"/>
            <a:r>
              <a:rPr lang="ru-RU" sz="2000" dirty="0" smtClean="0"/>
              <a:t>по экстремальным видам спорта.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9884">
            <a:off x="5559016" y="1688743"/>
            <a:ext cx="3101329" cy="2065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11"/>
          <a:stretch/>
        </p:blipFill>
        <p:spPr>
          <a:xfrm rot="20191747">
            <a:off x="5311493" y="3748009"/>
            <a:ext cx="2781659" cy="2415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9" y="1416710"/>
            <a:ext cx="4857546" cy="2732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0"/>
          <a:stretch/>
        </p:blipFill>
        <p:spPr>
          <a:xfrm rot="1017813">
            <a:off x="565733" y="3713164"/>
            <a:ext cx="3844103" cy="2396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145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4056"/>
    </mc:Choice>
    <mc:Fallback>
      <p:transition advTm="1405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12" b="932"/>
          <a:stretch/>
        </p:blipFill>
        <p:spPr>
          <a:xfrm>
            <a:off x="-44361" y="1"/>
            <a:ext cx="9188361" cy="6857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940">
            <a:off x="1795317" y="2083337"/>
            <a:ext cx="3526089" cy="2348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71" y="260647"/>
            <a:ext cx="2790311" cy="4464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6" y="4143637"/>
            <a:ext cx="3528392" cy="234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4066" y="260647"/>
            <a:ext cx="5616624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Особое внимание уделяется молодым семьям. Проходят торжественные бракосочетания, чествование молодоженов, молодых родителей.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8130" y="5169098"/>
            <a:ext cx="4968552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 этот день </a:t>
            </a:r>
            <a:r>
              <a:rPr lang="ru-RU" sz="2000" dirty="0" smtClean="0"/>
              <a:t>стартуют </a:t>
            </a:r>
            <a:r>
              <a:rPr lang="ru-RU" sz="2000" dirty="0"/>
              <a:t>молодежные жилищные </a:t>
            </a:r>
            <a:r>
              <a:rPr lang="ru-RU" sz="2000" dirty="0" smtClean="0"/>
              <a:t>программы. В </a:t>
            </a:r>
            <a:r>
              <a:rPr lang="ru-RU" sz="2000" dirty="0"/>
              <a:t>торжественной обстановке </a:t>
            </a:r>
            <a:r>
              <a:rPr lang="ru-RU" sz="2000" dirty="0" smtClean="0"/>
              <a:t>вручаются </a:t>
            </a:r>
            <a:r>
              <a:rPr lang="ru-RU" sz="2000" dirty="0"/>
              <a:t>ключи молодым семьям от их нового дома.</a:t>
            </a:r>
          </a:p>
        </p:txBody>
      </p:sp>
    </p:spTree>
    <p:extLst>
      <p:ext uri="{BB962C8B-B14F-4D97-AF65-F5344CB8AC3E}">
        <p14:creationId xmlns:p14="http://schemas.microsoft.com/office/powerpoint/2010/main" val="1295404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4337"/>
    </mc:Choice>
    <mc:Fallback>
      <p:transition advTm="1433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12" b="932"/>
          <a:stretch/>
        </p:blipFill>
        <p:spPr>
          <a:xfrm>
            <a:off x="-44361" y="1"/>
            <a:ext cx="9188361" cy="6857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7333">
            <a:off x="593718" y="1184545"/>
            <a:ext cx="4193421" cy="262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185528"/>
            <a:ext cx="4177991" cy="2784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148064" y="188640"/>
            <a:ext cx="3744416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Молодость </a:t>
            </a:r>
            <a:r>
              <a:rPr lang="ru-RU" sz="2000" b="1" i="1" dirty="0" smtClean="0"/>
              <a:t>- </a:t>
            </a:r>
            <a:r>
              <a:rPr lang="ru-RU" sz="2000" b="1" i="1" dirty="0"/>
              <a:t>единственное богатство, которое стоит беречь. Она делает царями тех, кто ею обладает.</a:t>
            </a:r>
            <a:r>
              <a:rPr lang="ru-RU" sz="2000" dirty="0"/>
              <a:t> </a:t>
            </a:r>
            <a:endParaRPr lang="ru-RU" sz="2000" dirty="0" smtClean="0"/>
          </a:p>
          <a:p>
            <a:pPr algn="ctr"/>
            <a:r>
              <a:rPr lang="ru-RU" sz="2000" dirty="0" smtClean="0"/>
              <a:t>О. Уайльд </a:t>
            </a:r>
            <a:endParaRPr lang="ru-RU" sz="2000" dirty="0"/>
          </a:p>
        </p:txBody>
      </p:sp>
      <p:sp>
        <p:nvSpPr>
          <p:cNvPr id="7" name="TextBox 4"/>
          <p:cNvSpPr txBox="1"/>
          <p:nvPr/>
        </p:nvSpPr>
        <p:spPr>
          <a:xfrm>
            <a:off x="219211" y="5661248"/>
            <a:ext cx="8661215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/>
              <a:t>Каждый </a:t>
            </a:r>
            <a:r>
              <a:rPr lang="ru-RU" sz="2000" dirty="0" smtClean="0"/>
              <a:t>человек в </a:t>
            </a:r>
            <a:r>
              <a:rPr lang="ru-RU" sz="2000" dirty="0"/>
              <a:t>своей жизни проходил </a:t>
            </a:r>
            <a:r>
              <a:rPr lang="ru-RU" sz="2000" dirty="0" smtClean="0"/>
              <a:t>этот этап - молодость </a:t>
            </a:r>
            <a:r>
              <a:rPr lang="ru-RU" sz="2000" dirty="0"/>
              <a:t>и </a:t>
            </a:r>
            <a:r>
              <a:rPr lang="ru-RU" sz="2000" dirty="0" smtClean="0"/>
              <a:t>юность. Это </a:t>
            </a:r>
            <a:r>
              <a:rPr lang="ru-RU" sz="2000" dirty="0"/>
              <a:t>счастливейшее время учебы, дружбы, </a:t>
            </a:r>
            <a:r>
              <a:rPr lang="ru-RU" sz="2000" dirty="0" smtClean="0"/>
              <a:t>первой любви</a:t>
            </a:r>
            <a:r>
              <a:rPr lang="ru-RU" sz="2000" dirty="0"/>
              <a:t>, </a:t>
            </a:r>
            <a:r>
              <a:rPr lang="ru-RU" sz="2000" dirty="0" smtClean="0"/>
              <a:t>становления </a:t>
            </a:r>
            <a:r>
              <a:rPr lang="ru-RU" sz="2000" dirty="0"/>
              <a:t>личности </a:t>
            </a:r>
            <a:r>
              <a:rPr lang="ru-RU" sz="2000" dirty="0" smtClean="0"/>
              <a:t>и выбора жизненных целей будет согревать и давать новые силы всю жизнь.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95404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5588"/>
    </mc:Choice>
    <mc:Fallback>
      <p:transition advTm="1558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12" b="932"/>
          <a:stretch/>
        </p:blipFill>
        <p:spPr>
          <a:xfrm>
            <a:off x="-44361" y="1"/>
            <a:ext cx="9188361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87" y="1818175"/>
            <a:ext cx="7005464" cy="3221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1346" y="116632"/>
            <a:ext cx="8496945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Помните, что люди бывают молоды только раз в жизни. </a:t>
            </a:r>
            <a:endParaRPr lang="ru-RU" sz="2000" b="1" i="1" dirty="0" smtClean="0"/>
          </a:p>
          <a:p>
            <a:pPr algn="ctr"/>
            <a:r>
              <a:rPr lang="ru-RU" sz="2000" b="1" i="1" dirty="0" smtClean="0"/>
              <a:t>Хватайте </a:t>
            </a:r>
            <a:r>
              <a:rPr lang="ru-RU" sz="2000" b="1" i="1" dirty="0"/>
              <a:t>счастье таким, каким оно </a:t>
            </a:r>
            <a:r>
              <a:rPr lang="ru-RU" sz="2000" b="1" i="1" dirty="0" err="1"/>
              <a:t>ваc</a:t>
            </a:r>
            <a:r>
              <a:rPr lang="ru-RU" sz="2000" b="1" i="1" dirty="0"/>
              <a:t> найдет. </a:t>
            </a:r>
            <a:endParaRPr lang="ru-RU" sz="2000" b="1" i="1" dirty="0" smtClean="0"/>
          </a:p>
          <a:p>
            <a:pPr algn="ctr"/>
            <a:r>
              <a:rPr lang="ru-RU" sz="2000" dirty="0" smtClean="0"/>
              <a:t>А. В. Амфитеатров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01347" y="5337689"/>
            <a:ext cx="8496944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Молодость </a:t>
            </a:r>
            <a:r>
              <a:rPr lang="ru-RU" sz="2000" dirty="0" smtClean="0"/>
              <a:t>- </a:t>
            </a:r>
            <a:r>
              <a:rPr lang="ru-RU" sz="2000" dirty="0"/>
              <a:t>это энергия жизни. Это время, когда человек полон амбиций, любая цель кажется осуществимой и любая задача ему по плечу. </a:t>
            </a:r>
            <a:r>
              <a:rPr lang="ru-RU" sz="2000" b="1" dirty="0"/>
              <a:t>Молодость </a:t>
            </a:r>
            <a:r>
              <a:rPr lang="ru-RU" sz="2000" b="1" dirty="0" smtClean="0"/>
              <a:t>- </a:t>
            </a:r>
            <a:r>
              <a:rPr lang="ru-RU" sz="2000" b="1" dirty="0"/>
              <a:t>одно из самых драгоценных и самых трудных этапов жизни.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Такого </a:t>
            </a:r>
            <a:r>
              <a:rPr lang="ru-RU" sz="2000" b="1" dirty="0"/>
              <a:t>времени больше не </a:t>
            </a:r>
            <a:r>
              <a:rPr lang="ru-RU" sz="2000" b="1" dirty="0" smtClean="0"/>
              <a:t>будет!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95404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6222"/>
    </mc:Choice>
    <mc:Fallback>
      <p:transition advTm="1622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12" b="932"/>
          <a:stretch/>
        </p:blipFill>
        <p:spPr>
          <a:xfrm>
            <a:off x="-44361" y="1"/>
            <a:ext cx="9188361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4048" y="187671"/>
            <a:ext cx="3979740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Молодость </a:t>
            </a:r>
            <a:r>
              <a:rPr lang="ru-RU" sz="2000" b="1" i="1" dirty="0" smtClean="0">
                <a:solidFill>
                  <a:schemeClr val="tx1"/>
                </a:solidFill>
              </a:rPr>
              <a:t>- </a:t>
            </a:r>
            <a:r>
              <a:rPr lang="ru-RU" sz="2000" b="1" i="1" dirty="0">
                <a:solidFill>
                  <a:schemeClr val="tx1"/>
                </a:solidFill>
              </a:rPr>
              <a:t>это перспектива. Э</a:t>
            </a:r>
            <a:r>
              <a:rPr lang="ru-RU" sz="2000" b="1" i="1" dirty="0" smtClean="0">
                <a:solidFill>
                  <a:schemeClr val="tx1"/>
                </a:solidFill>
              </a:rPr>
              <a:t>то </a:t>
            </a:r>
            <a:r>
              <a:rPr lang="ru-RU" sz="2000" b="1" i="1" dirty="0">
                <a:solidFill>
                  <a:schemeClr val="tx1"/>
                </a:solidFill>
              </a:rPr>
              <a:t>будущее. Неисчерпаемость выбора. Множество вариантов, из которых можно выбирать.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 </a:t>
            </a:r>
            <a:r>
              <a:rPr lang="ru-RU" sz="2000" dirty="0" smtClean="0">
                <a:solidFill>
                  <a:schemeClr val="tx1"/>
                </a:solidFill>
              </a:rPr>
              <a:t>  М. И. </a:t>
            </a:r>
            <a:r>
              <a:rPr lang="ru-RU" sz="2000" dirty="0" err="1" smtClean="0">
                <a:solidFill>
                  <a:schemeClr val="tx1"/>
                </a:solidFill>
              </a:rPr>
              <a:t>Веллер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929" y="5013176"/>
            <a:ext cx="8830859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Юность и молодость </a:t>
            </a:r>
            <a:r>
              <a:rPr lang="ru-RU" sz="2000" dirty="0" smtClean="0"/>
              <a:t>- </a:t>
            </a:r>
            <a:r>
              <a:rPr lang="ru-RU" sz="2000" dirty="0"/>
              <a:t>это не только прекрасные периоды в жизни каждого человека, но еще и особое состояние души. Это время дерзаний, поисков, открытий и реализации самых смелых надежд. Именно они, сегодняшние школьники, студенты, молодые рабочие, предприниматели, ученые, </a:t>
            </a:r>
            <a:endParaRPr lang="ru-RU" sz="2000" dirty="0" smtClean="0"/>
          </a:p>
          <a:p>
            <a:pPr algn="ctr"/>
            <a:r>
              <a:rPr lang="ru-RU" sz="2000" dirty="0" smtClean="0"/>
              <a:t>скоро </a:t>
            </a:r>
            <a:r>
              <a:rPr lang="ru-RU" sz="2000" dirty="0"/>
              <a:t>будут определять пути развития России.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1245">
            <a:off x="1035435" y="977178"/>
            <a:ext cx="4698740" cy="3132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1190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841"/>
    </mc:Choice>
    <mc:Fallback>
      <p:transition advTm="2084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12" b="932"/>
          <a:stretch/>
        </p:blipFill>
        <p:spPr>
          <a:xfrm>
            <a:off x="-44361" y="1"/>
            <a:ext cx="9188361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7944" y="188640"/>
            <a:ext cx="4835756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Молодость </a:t>
            </a:r>
            <a:r>
              <a:rPr lang="ru-RU" sz="2000" b="1" i="1" dirty="0"/>
              <a:t>стоит </a:t>
            </a:r>
            <a:endParaRPr lang="ru-RU" sz="2000" b="1" i="1" dirty="0" smtClean="0"/>
          </a:p>
          <a:p>
            <a:pPr algn="ctr"/>
            <a:r>
              <a:rPr lang="ru-RU" sz="2000" b="1" i="1" dirty="0" smtClean="0"/>
              <a:t>на </a:t>
            </a:r>
            <a:r>
              <a:rPr lang="ru-RU" sz="2000" b="1" i="1" dirty="0"/>
              <a:t>баррикаде, высоко вьется </a:t>
            </a:r>
            <a:endParaRPr lang="ru-RU" sz="2000" b="1" i="1" dirty="0" smtClean="0"/>
          </a:p>
          <a:p>
            <a:pPr algn="ctr"/>
            <a:r>
              <a:rPr lang="ru-RU" sz="2000" b="1" i="1" dirty="0" smtClean="0"/>
              <a:t>ее </a:t>
            </a:r>
            <a:r>
              <a:rPr lang="ru-RU" sz="2000" b="1" i="1" dirty="0"/>
              <a:t>яркое знамя </a:t>
            </a:r>
            <a:r>
              <a:rPr lang="ru-RU" sz="2000" b="1" i="1" dirty="0" smtClean="0"/>
              <a:t>- </a:t>
            </a:r>
            <a:r>
              <a:rPr lang="ru-RU" sz="2000" b="1" i="1" dirty="0"/>
              <a:t>и что бы там впереди ее ни ждало </a:t>
            </a:r>
            <a:r>
              <a:rPr lang="ru-RU" sz="2000" b="1" i="1" dirty="0" smtClean="0"/>
              <a:t>- </a:t>
            </a:r>
            <a:r>
              <a:rPr lang="ru-RU" sz="2000" b="1" i="1" dirty="0"/>
              <a:t>смерть или новая жизнь </a:t>
            </a:r>
            <a:endParaRPr lang="ru-RU" sz="2000" b="1" i="1" dirty="0" smtClean="0"/>
          </a:p>
          <a:p>
            <a:pPr algn="ctr"/>
            <a:r>
              <a:rPr lang="ru-RU" sz="2000" b="1" i="1" dirty="0" smtClean="0"/>
              <a:t> - всему </a:t>
            </a:r>
            <a:r>
              <a:rPr lang="ru-RU" sz="2000" b="1" i="1" dirty="0"/>
              <a:t>она шлет свой </a:t>
            </a:r>
            <a:endParaRPr lang="ru-RU" sz="2000" b="1" i="1" dirty="0" smtClean="0"/>
          </a:p>
          <a:p>
            <a:pPr algn="ctr"/>
            <a:r>
              <a:rPr lang="ru-RU" sz="2000" b="1" i="1" dirty="0" smtClean="0"/>
              <a:t>восторженный </a:t>
            </a:r>
            <a:r>
              <a:rPr lang="ru-RU" sz="2000" b="1" i="1" dirty="0"/>
              <a:t>привет! </a:t>
            </a:r>
            <a:r>
              <a:rPr lang="ru-RU" sz="2000" i="1" dirty="0"/>
              <a:t> </a:t>
            </a:r>
            <a:endParaRPr lang="ru-RU" sz="2000" i="1" dirty="0" smtClean="0"/>
          </a:p>
          <a:p>
            <a:pPr algn="ctr"/>
            <a:r>
              <a:rPr lang="ru-RU" sz="2000" dirty="0" smtClean="0"/>
              <a:t>И. С. Тургенев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955495" y="3284984"/>
            <a:ext cx="2963548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Молодёжь </a:t>
            </a:r>
            <a:endParaRPr lang="ru-RU" sz="2000" dirty="0" smtClean="0"/>
          </a:p>
          <a:p>
            <a:pPr algn="ctr"/>
            <a:r>
              <a:rPr lang="ru-RU" sz="2000" dirty="0" smtClean="0"/>
              <a:t>в </a:t>
            </a:r>
            <a:r>
              <a:rPr lang="ru-RU" sz="2000" dirty="0"/>
              <a:t>значительной части обладает тем уровнем мобильности, интеллектуальной активности и здоровья, который выгодно отличает её от других групп населения.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5325">
            <a:off x="628711" y="2053776"/>
            <a:ext cx="4756005" cy="3166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5404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8777"/>
    </mc:Choice>
    <mc:Fallback>
      <p:transition advTm="1877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12" b="932"/>
          <a:stretch/>
        </p:blipFill>
        <p:spPr>
          <a:xfrm>
            <a:off x="-44361" y="1"/>
            <a:ext cx="9188361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1" y="260648"/>
            <a:ext cx="36004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Российская молодежь живет насыщенной жизнью: принимает  участие в международных соревнованиях и олимпиадах, в молодежных форумах.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3992">
            <a:off x="605720" y="3078617"/>
            <a:ext cx="3975994" cy="2646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1655">
            <a:off x="4361966" y="471192"/>
            <a:ext cx="4347683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187247" y="3717032"/>
            <a:ext cx="3672408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Молодежный аналог Олимпиады, Всемирные студенческие спортивные игры или просто - Универсиада </a:t>
            </a:r>
            <a:endParaRPr lang="ru-RU" sz="2000" dirty="0" smtClean="0"/>
          </a:p>
          <a:p>
            <a:pPr algn="ctr"/>
            <a:r>
              <a:rPr lang="ru-RU" sz="2000" dirty="0" smtClean="0"/>
              <a:t>- </a:t>
            </a:r>
            <a:r>
              <a:rPr lang="ru-RU" sz="2000" dirty="0"/>
              <a:t>вот уже более 50 лет является вторым по значимости </a:t>
            </a:r>
            <a:r>
              <a:rPr lang="ru-RU" sz="2000" dirty="0" smtClean="0"/>
              <a:t>международным </a:t>
            </a:r>
            <a:r>
              <a:rPr lang="ru-RU" sz="2000" dirty="0"/>
              <a:t>мероприятием на мировой спортивной арене.</a:t>
            </a:r>
          </a:p>
        </p:txBody>
      </p:sp>
    </p:spTree>
    <p:extLst>
      <p:ext uri="{BB962C8B-B14F-4D97-AF65-F5344CB8AC3E}">
        <p14:creationId xmlns:p14="http://schemas.microsoft.com/office/powerpoint/2010/main" val="3091830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9309"/>
    </mc:Choice>
    <mc:Fallback>
      <p:transition advTm="1930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12" b="932"/>
          <a:stretch/>
        </p:blipFill>
        <p:spPr>
          <a:xfrm>
            <a:off x="-44361" y="1"/>
            <a:ext cx="9188361" cy="6857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4089">
            <a:off x="328034" y="1844451"/>
            <a:ext cx="4283968" cy="2429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9286">
            <a:off x="5368839" y="2349999"/>
            <a:ext cx="3006974" cy="2075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36" y="200185"/>
            <a:ext cx="4046983" cy="2697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467298" y="213608"/>
            <a:ext cx="3082521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Для обмена опытом </a:t>
            </a:r>
            <a:endParaRPr lang="ru-RU" sz="2000" dirty="0" smtClean="0"/>
          </a:p>
          <a:p>
            <a:pPr algn="ctr"/>
            <a:r>
              <a:rPr lang="ru-RU" sz="2000" dirty="0" smtClean="0"/>
              <a:t>и </a:t>
            </a:r>
            <a:r>
              <a:rPr lang="ru-RU" sz="2000" dirty="0"/>
              <a:t>неформального общения молодёжи организуются различные молодёжные форумы.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335" y="5038716"/>
            <a:ext cx="8712968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Самый </a:t>
            </a:r>
            <a:r>
              <a:rPr lang="ru-RU" sz="2000" dirty="0"/>
              <a:t>значимый и масштабный молодёжный форум - «Селигер». Форум является информационно-образовательной и дискуссионной площадкой, предоставляющей её участникам возможность получения знаний, обмена опытом и воплощения в жизнь собственных </a:t>
            </a:r>
            <a:r>
              <a:rPr lang="ru-RU" sz="2000" dirty="0" smtClean="0"/>
              <a:t>идей, </a:t>
            </a:r>
            <a:r>
              <a:rPr lang="ru-RU" sz="2000" dirty="0"/>
              <a:t>живого общения </a:t>
            </a:r>
            <a:endParaRPr lang="ru-RU" sz="2000" dirty="0" smtClean="0"/>
          </a:p>
          <a:p>
            <a:pPr algn="ctr"/>
            <a:r>
              <a:rPr lang="ru-RU" sz="2000" dirty="0" smtClean="0"/>
              <a:t>с </a:t>
            </a:r>
            <a:r>
              <a:rPr lang="ru-RU" sz="2000" dirty="0"/>
              <a:t>известными </a:t>
            </a:r>
            <a:r>
              <a:rPr lang="ru-RU" sz="2000" dirty="0" smtClean="0"/>
              <a:t>политиками, учеными, </a:t>
            </a:r>
            <a:r>
              <a:rPr lang="ru-RU" sz="2000" dirty="0"/>
              <a:t>бизнесменами. </a:t>
            </a:r>
          </a:p>
        </p:txBody>
      </p:sp>
    </p:spTree>
    <p:extLst>
      <p:ext uri="{BB962C8B-B14F-4D97-AF65-F5344CB8AC3E}">
        <p14:creationId xmlns:p14="http://schemas.microsoft.com/office/powerpoint/2010/main" val="248596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2720"/>
    </mc:Choice>
    <mc:Fallback>
      <p:transition advTm="2272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12" b="932"/>
          <a:stretch/>
        </p:blipFill>
        <p:spPr>
          <a:xfrm>
            <a:off x="-44361" y="1"/>
            <a:ext cx="9188361" cy="6857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854">
            <a:off x="439890" y="1092513"/>
            <a:ext cx="5056132" cy="3792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47100" y="188640"/>
            <a:ext cx="3888432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Просто </a:t>
            </a:r>
            <a:r>
              <a:rPr lang="ru-RU" sz="2000" b="1" i="1" dirty="0" smtClean="0"/>
              <a:t>- </a:t>
            </a:r>
            <a:r>
              <a:rPr lang="ru-RU" sz="2000" b="1" i="1" dirty="0"/>
              <a:t>молодость, как она есть, самая сила жизни, неукротимая, как родник, что все равно бьет из-под упавшего в его русло камня. </a:t>
            </a:r>
            <a:endParaRPr lang="ru-RU" sz="2000" b="1" i="1" dirty="0" smtClean="0"/>
          </a:p>
          <a:p>
            <a:pPr algn="ctr"/>
            <a:r>
              <a:rPr lang="ru-RU" sz="2000" dirty="0" smtClean="0"/>
              <a:t>Ю. Д. Гончаров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94572" y="5373216"/>
            <a:ext cx="864096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Любая страна всегда делает ставку на молодых людей. Им развивать свое государство, строить города и дороги, делать открытия в науке и постигать </a:t>
            </a:r>
            <a:endParaRPr lang="ru-RU" sz="2000" dirty="0" smtClean="0"/>
          </a:p>
          <a:p>
            <a:pPr algn="ctr"/>
            <a:r>
              <a:rPr lang="ru-RU" sz="2000" dirty="0" smtClean="0"/>
              <a:t>недоступные </a:t>
            </a:r>
            <a:r>
              <a:rPr lang="ru-RU" sz="2000" dirty="0"/>
              <a:t>пока тайны Вселенной. Молодые люди должны понимать, </a:t>
            </a:r>
            <a:endParaRPr lang="ru-RU" sz="2000" dirty="0" smtClean="0"/>
          </a:p>
          <a:p>
            <a:pPr algn="ctr"/>
            <a:r>
              <a:rPr lang="ru-RU" sz="2000" dirty="0" smtClean="0"/>
              <a:t>что </a:t>
            </a:r>
            <a:r>
              <a:rPr lang="ru-RU" sz="2000" dirty="0"/>
              <a:t>от их решений, их мыслей и идей зависит будущее всей страны. </a:t>
            </a:r>
          </a:p>
        </p:txBody>
      </p:sp>
    </p:spTree>
    <p:extLst>
      <p:ext uri="{BB962C8B-B14F-4D97-AF65-F5344CB8AC3E}">
        <p14:creationId xmlns:p14="http://schemas.microsoft.com/office/powerpoint/2010/main" val="29701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1340"/>
    </mc:Choice>
    <mc:Fallback>
      <p:transition advTm="2134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12" b="932"/>
          <a:stretch/>
        </p:blipFill>
        <p:spPr>
          <a:xfrm>
            <a:off x="-44361" y="1"/>
            <a:ext cx="918836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325" y="188640"/>
            <a:ext cx="6466899" cy="1754326"/>
          </a:xfrm>
          <a:prstGeom prst="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27 ИЮНЯ  </a:t>
            </a:r>
          </a:p>
          <a:p>
            <a:pPr algn="ctr"/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ДЕНЬ МОЛОДЕЖИ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6635">
            <a:off x="5319992" y="3412996"/>
            <a:ext cx="3203848" cy="2402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4845">
            <a:off x="342644" y="3299770"/>
            <a:ext cx="5005718" cy="281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22"/>
          <a:stretch/>
        </p:blipFill>
        <p:spPr>
          <a:xfrm>
            <a:off x="6921916" y="289596"/>
            <a:ext cx="1886028" cy="1925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-44364" y="2145110"/>
            <a:ext cx="9188361" cy="132343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национальный праздник молодых людей Российской Федерации</a:t>
            </a:r>
            <a:endParaRPr lang="ru-RU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9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2785"/>
    </mc:Choice>
    <mc:Fallback>
      <p:transition advTm="1278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12" b="932"/>
          <a:stretch/>
        </p:blipFill>
        <p:spPr>
          <a:xfrm>
            <a:off x="-44361" y="1"/>
            <a:ext cx="9188361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3312368" cy="4401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История этого праздника началась в 1958 году </a:t>
            </a:r>
          </a:p>
          <a:p>
            <a:pPr algn="ctr"/>
            <a:r>
              <a:rPr lang="ru-RU" sz="2000" dirty="0" smtClean="0"/>
              <a:t>в Советском Союзе, когда был учреждён ежегодный «День советской молодёжи» </a:t>
            </a:r>
          </a:p>
          <a:p>
            <a:pPr algn="ctr"/>
            <a:r>
              <a:rPr lang="ru-RU" sz="2000" dirty="0" smtClean="0"/>
              <a:t>в последнее воскресенье июня</a:t>
            </a:r>
            <a:r>
              <a:rPr lang="ru-RU" sz="2000" dirty="0"/>
              <a:t>. В 1993 году первый президент России </a:t>
            </a:r>
            <a:endParaRPr lang="ru-RU" sz="2000" dirty="0" smtClean="0"/>
          </a:p>
          <a:p>
            <a:pPr algn="ctr"/>
            <a:r>
              <a:rPr lang="ru-RU" sz="2000" dirty="0" smtClean="0"/>
              <a:t>Б</a:t>
            </a:r>
            <a:r>
              <a:rPr lang="ru-RU" sz="2000" dirty="0"/>
              <a:t>. Н. Ельцин издал распоряжение </a:t>
            </a:r>
            <a:endParaRPr lang="ru-RU" sz="2000" dirty="0" smtClean="0"/>
          </a:p>
          <a:p>
            <a:pPr algn="ctr"/>
            <a:r>
              <a:rPr lang="ru-RU" sz="2000" dirty="0" smtClean="0"/>
              <a:t>«</a:t>
            </a:r>
            <a:r>
              <a:rPr lang="ru-RU" sz="2000" dirty="0"/>
              <a:t>О праздновании Дня молодёжи», которое предписывало отмечать </a:t>
            </a:r>
            <a:endParaRPr lang="ru-RU" sz="2000" dirty="0" smtClean="0"/>
          </a:p>
          <a:p>
            <a:pPr algn="ctr"/>
            <a:r>
              <a:rPr lang="ru-RU" sz="2000" dirty="0" smtClean="0"/>
              <a:t>этот </a:t>
            </a:r>
            <a:r>
              <a:rPr lang="ru-RU" sz="2000" dirty="0"/>
              <a:t>праздник 27 июня.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725" y="4149080"/>
            <a:ext cx="2410529" cy="2410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5822">
            <a:off x="3654126" y="1201110"/>
            <a:ext cx="485837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1520" y="5543946"/>
            <a:ext cx="453650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День молодежи несет в себе не только праздничный, развлекательный смысл, это еще и </a:t>
            </a:r>
            <a:r>
              <a:rPr lang="ru-RU" sz="2000" dirty="0" smtClean="0"/>
              <a:t>идеологию </a:t>
            </a:r>
            <a:r>
              <a:rPr lang="ru-RU" sz="2000" dirty="0"/>
              <a:t>государства.</a:t>
            </a:r>
          </a:p>
        </p:txBody>
      </p:sp>
    </p:spTree>
    <p:extLst>
      <p:ext uri="{BB962C8B-B14F-4D97-AF65-F5344CB8AC3E}">
        <p14:creationId xmlns:p14="http://schemas.microsoft.com/office/powerpoint/2010/main" val="255468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1407"/>
    </mc:Choice>
    <mc:Fallback>
      <p:transition advTm="2140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12" b="932"/>
          <a:stretch/>
        </p:blipFill>
        <p:spPr>
          <a:xfrm>
            <a:off x="-44361" y="1"/>
            <a:ext cx="9188361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689" y="188640"/>
            <a:ext cx="8719591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Молодые люди должны понимать, что от их решений, их </a:t>
            </a:r>
            <a:r>
              <a:rPr lang="ru-RU" sz="2000" dirty="0" smtClean="0"/>
              <a:t>мыслей и </a:t>
            </a:r>
            <a:r>
              <a:rPr lang="ru-RU" sz="2000" dirty="0"/>
              <a:t>идей зависит будущее всей страны. Потому в этот день мероприятия настолько разнообразны по </a:t>
            </a:r>
            <a:r>
              <a:rPr lang="ru-RU" sz="2000" dirty="0" smtClean="0"/>
              <a:t>тематике и </a:t>
            </a:r>
            <a:r>
              <a:rPr lang="ru-RU" sz="2000" dirty="0"/>
              <a:t>форме проведения, </a:t>
            </a:r>
            <a:endParaRPr lang="ru-RU" sz="2000" dirty="0" smtClean="0"/>
          </a:p>
          <a:p>
            <a:pPr algn="ctr"/>
            <a:r>
              <a:rPr lang="ru-RU" sz="2000" dirty="0" smtClean="0"/>
              <a:t>что </a:t>
            </a:r>
            <a:r>
              <a:rPr lang="ru-RU" sz="2000" dirty="0"/>
              <a:t>каждый </a:t>
            </a:r>
            <a:r>
              <a:rPr lang="ru-RU" sz="2000" dirty="0" smtClean="0"/>
              <a:t>может найти </a:t>
            </a:r>
            <a:r>
              <a:rPr lang="ru-RU" sz="2000" dirty="0"/>
              <a:t>возможность проявить себя.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5" r="21919" b="18799"/>
          <a:stretch/>
        </p:blipFill>
        <p:spPr>
          <a:xfrm rot="21067551">
            <a:off x="809443" y="3789039"/>
            <a:ext cx="3558222" cy="2637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0278">
            <a:off x="4402075" y="3934457"/>
            <a:ext cx="3422477" cy="2346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9759">
            <a:off x="429387" y="1785137"/>
            <a:ext cx="3310271" cy="2205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/>
          <a:stretch/>
        </p:blipFill>
        <p:spPr>
          <a:xfrm rot="20647247">
            <a:off x="5512726" y="1591728"/>
            <a:ext cx="3248673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468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5858"/>
    </mc:Choice>
    <mc:Fallback>
      <p:transition advTm="15858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04617B"/>
      </a:dk2>
      <a:lt2>
        <a:srgbClr val="10CF9B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</TotalTime>
  <Words>671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Андреева Надежда Вячеславовна</dc:creator>
  <cp:lastModifiedBy>Вадим</cp:lastModifiedBy>
  <cp:revision>77</cp:revision>
  <dcterms:created xsi:type="dcterms:W3CDTF">2016-06-17T09:11:37Z</dcterms:created>
  <dcterms:modified xsi:type="dcterms:W3CDTF">2026-06-24T17:27:59Z</dcterms:modified>
</cp:coreProperties>
</file>