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76" r:id="rId11"/>
    <p:sldId id="274" r:id="rId12"/>
    <p:sldId id="277" r:id="rId13"/>
    <p:sldId id="267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9A1F-A1B1-41B4-AA1F-6EB7397A390D}" type="datetimeFigureOut">
              <a:rPr lang="ru-RU" smtClean="0"/>
              <a:pPr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foto/b/0/970/1140970/f_521131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2492896"/>
            <a:ext cx="5000660" cy="2042525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Ганс Христиан Андерсен</a:t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(1805 -1875)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Александр\Мои документы\ЖОНКИНА ПИСАНИНА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1268760"/>
            <a:ext cx="2473391" cy="3437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51920" y="620688"/>
            <a:ext cx="4860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660033"/>
                </a:solidFill>
              </a:rPr>
              <a:t>« Мир прекрасен! Радуйтесь жизни! Будьте оптимистами! Боритесь за человека, сердце которого покрыто льдом! Будьте терпеливы в достижении цели! Не жалейте времени и сил, чтобы воспитать в себе человечность</a:t>
            </a:r>
            <a:r>
              <a:rPr lang="ru-RU" b="1" i="1" dirty="0" smtClean="0">
                <a:solidFill>
                  <a:srgbClr val="660033"/>
                </a:solidFill>
              </a:rPr>
              <a:t>, отзывчивость </a:t>
            </a:r>
            <a:r>
              <a:rPr lang="ru-RU" b="1" i="1" dirty="0">
                <a:solidFill>
                  <a:srgbClr val="660033"/>
                </a:solidFill>
              </a:rPr>
              <a:t>и доброту!» </a:t>
            </a:r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17410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653136"/>
            <a:ext cx="4923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2 апреля - 220 лет со дня рождения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771800" y="5589240"/>
            <a:ext cx="59756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портрет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15364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3685487" cy="392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3789040"/>
            <a:ext cx="4104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Г.Х.Андерсен посетил Париж, Лондон, Рим, Флоренцию, Неаполь, Венецию. </a:t>
            </a:r>
            <a:endParaRPr lang="ru-RU" alt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Величественная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архитектура, диковинная растительность будоражили воображение писателя, навевали сюжеты будущих сказок.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1983135" cy="263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23574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8" y="642918"/>
            <a:ext cx="4618731" cy="566640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Давным-давно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цыганка нагадала матери </a:t>
            </a:r>
            <a:r>
              <a:rPr lang="ru-RU" altLang="ru-RU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Ганса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Христиана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ее «сын станет  великим человеком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зажжет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иллюминацию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его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честь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alt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 счастью, пророчество  </a:t>
            </a:r>
          </a:p>
          <a:p>
            <a:pPr marL="0" indent="0" algn="just">
              <a:buNone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сбылось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при жизни 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сказочника.</a:t>
            </a:r>
          </a:p>
          <a:p>
            <a:pPr marL="0" indent="0" algn="just">
              <a:buNone/>
            </a:pP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Однажды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длительного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отсутствия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Христиан Андерсен вернулся в родной Оденсе,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горожане встретили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знаменитого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земляка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настоящим </a:t>
            </a: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фейерверком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</a:p>
        </p:txBody>
      </p:sp>
      <p:pic>
        <p:nvPicPr>
          <p:cNvPr id="8194" name="Picture 2" descr="C:\Documents and Settings\Александр\Мои документы\ЖОНКИНА ПИСАНИНА\Рисунок5.jpg"/>
          <p:cNvPicPr>
            <a:picLocks noChangeAspect="1" noChangeArrowheads="1"/>
          </p:cNvPicPr>
          <p:nvPr/>
        </p:nvPicPr>
        <p:blipFill rotWithShape="1">
          <a:blip r:embed="rId3" cstate="email"/>
          <a:srcRect r="1524" b="4562"/>
          <a:stretch/>
        </p:blipFill>
        <p:spPr bwMode="auto">
          <a:xfrm>
            <a:off x="971600" y="836712"/>
            <a:ext cx="3007957" cy="3409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650785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776364" cy="41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980728"/>
            <a:ext cx="5243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самых больших радостей в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Андерсена было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избрание почетным гражданином Оденсе в декабре 1867 года.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22" t="52942" r="17236" b="19922"/>
          <a:stretch/>
        </p:blipFill>
        <p:spPr bwMode="auto">
          <a:xfrm>
            <a:off x="4427984" y="3429000"/>
            <a:ext cx="3916580" cy="304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2437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7075" y="908720"/>
            <a:ext cx="4149725" cy="525598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героиня сказки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Г.Х.Андерсена «Русалочка»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      стала символом столицы Дании – Копенгагена.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        Начиная с 1967 года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по решению Международного совета по детской книге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2 апреля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(в день рождения Ганса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Христиана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 Андерсена) отмечается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1 Petunia M" panose="03020702040402020504" pitchFamily="66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  <a:hlinkClick r:id="" action="ppaction://noaction"/>
              </a:rPr>
              <a:t>Международный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  <a:hlinkClick r:id="" action="ppaction://noaction"/>
              </a:rPr>
              <a:t>день детской книги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.</a:t>
            </a:r>
          </a:p>
        </p:txBody>
      </p:sp>
      <p:pic>
        <p:nvPicPr>
          <p:cNvPr id="18436" name="Picture 4" descr="Русал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836613"/>
            <a:ext cx="3457575" cy="4608512"/>
          </a:xfrm>
          <a:prstGeom prst="rect">
            <a:avLst/>
          </a:prstGeom>
          <a:noFill/>
          <a:ln w="76200" cmpd="tri">
            <a:solidFill>
              <a:srgbClr val="87493D"/>
            </a:solidFill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734050"/>
            <a:ext cx="4537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Памятник Русалочке в Копенгагене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3851920" y="1052736"/>
            <a:ext cx="478634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ru-RU" sz="2000" b="1" i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 Г.Х. Андерсена  носит золотая медаль, которой награждаются лучшие в мире детские писатели и художники-иллюстраторы детских книг. </a:t>
            </a:r>
            <a:endParaRPr lang="ru-RU" sz="2000" b="1" i="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2000" b="1" i="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медаль так же почётно, как стать Нобелевским лауреатом</a:t>
            </a:r>
            <a:r>
              <a:rPr lang="ru-RU" sz="2000" b="1" i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Премия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присуждается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два года, 2 апреля, в день рождения Г.Х.Андерсена. </a:t>
            </a:r>
          </a:p>
          <a:p>
            <a:pPr indent="457200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Премия представительнице СССР была вручена лишь однажды –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1976 году – Татьяне Алексеевне Мавриной,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художнику-иллюстратору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детской книги. </a:t>
            </a:r>
          </a:p>
          <a:p>
            <a:endParaRPr lang="ru-RU" sz="3200" b="1" i="0" dirty="0">
              <a:solidFill>
                <a:schemeClr val="accent2">
                  <a:lumMod val="50000"/>
                </a:schemeClr>
              </a:solidFill>
              <a:latin typeface="1 Petunia M" panose="03020702040402020504" pitchFamily="66" charset="0"/>
            </a:endParaRPr>
          </a:p>
        </p:txBody>
      </p:sp>
      <p:pic>
        <p:nvPicPr>
          <p:cNvPr id="2050" name="Picture 2" descr="C:\Documents and Settings\Александр\Мои документы\ЖОНКИНА ПИСАНИНА\07626fb08d222d46ff6637125204043b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140968"/>
            <a:ext cx="2382534" cy="245988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83232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548680"/>
            <a:ext cx="5976664" cy="3672408"/>
          </a:xfrm>
        </p:spPr>
        <p:txBody>
          <a:bodyPr>
            <a:noAutofit/>
          </a:bodyPr>
          <a:lstStyle/>
          <a:p>
            <a:pPr marL="179388" indent="506413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Датчане чтят память своего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великого соотечественника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Копенгагене, в Королевском саду, стоит памятник Андерсену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eaLnBrk="1" hangingPunct="1"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нем высечены слова: "Воздвигнут датским народом".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8" descr="Картинка 108 из 1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50414" y="692696"/>
            <a:ext cx="2703255" cy="320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Людмила\Desktop\muzey_gansa_hristiana_andersen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4141302" cy="230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7890080"/>
              </p:ext>
            </p:extLst>
          </p:nvPr>
        </p:nvGraphicFramePr>
        <p:xfrm>
          <a:off x="2843808" y="836712"/>
          <a:ext cx="6048672" cy="1331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/>
              </a:tblGrid>
              <a:tr h="9361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«Андерсен научил меня светлой вере победы солнца над </a:t>
                      </a:r>
                      <a:r>
                        <a:rPr lang="ru-RU" sz="20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тьмою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доброго человеческого сердца над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злом».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К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Г. Паустовский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268760"/>
            <a:ext cx="6768779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91" b="21839"/>
          <a:stretch>
            <a:fillRect/>
          </a:stretch>
        </p:blipFill>
        <p:spPr bwMode="auto">
          <a:xfrm>
            <a:off x="2051720" y="2060848"/>
            <a:ext cx="5400600" cy="24209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32656"/>
            <a:ext cx="8363272" cy="864071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dirty="0"/>
              <a:t>   </a:t>
            </a:r>
            <a:r>
              <a:rPr lang="ru-RU" sz="2000" i="1" dirty="0">
                <a:solidFill>
                  <a:srgbClr val="87493D"/>
                </a:solidFill>
                <a:latin typeface="Cambria" pitchFamily="18" charset="0"/>
              </a:rPr>
              <a:t>Знаменитый датский сказочник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200" i="1" dirty="0" smtClean="0">
                <a:solidFill>
                  <a:srgbClr val="87493D"/>
                </a:solidFill>
                <a:latin typeface="Cambria" pitchFamily="18" charset="0"/>
              </a:rPr>
              <a:t>родился </a:t>
            </a:r>
            <a:r>
              <a:rPr lang="ru-RU" sz="2200" b="1" i="1" dirty="0">
                <a:solidFill>
                  <a:srgbClr val="87493D"/>
                </a:solidFill>
                <a:latin typeface="Cambria" pitchFamily="18" charset="0"/>
              </a:rPr>
              <a:t>2 апреля  1805 </a:t>
            </a:r>
            <a:r>
              <a:rPr lang="ru-RU" sz="2200" i="1" dirty="0">
                <a:solidFill>
                  <a:srgbClr val="87493D"/>
                </a:solidFill>
                <a:latin typeface="Cambria" pitchFamily="18" charset="0"/>
              </a:rPr>
              <a:t>года в городе </a:t>
            </a:r>
            <a:r>
              <a:rPr lang="ru-RU" sz="2200" b="1" i="1" dirty="0" err="1" smtClean="0">
                <a:solidFill>
                  <a:srgbClr val="660033"/>
                </a:solidFill>
                <a:latin typeface="Cambria" pitchFamily="18" charset="0"/>
              </a:rPr>
              <a:t>О</a:t>
            </a:r>
            <a:r>
              <a:rPr lang="ru-RU" sz="2200" b="1" i="1" dirty="0" err="1" smtClean="0">
                <a:solidFill>
                  <a:srgbClr val="660033"/>
                </a:solidFill>
                <a:latin typeface="Cambria" pitchFamily="18" charset="0"/>
                <a:cs typeface="Arial" charset="0"/>
              </a:rPr>
              <a:t>́</a:t>
            </a:r>
            <a:r>
              <a:rPr lang="ru-RU" sz="2200" b="1" i="1" dirty="0" err="1" smtClean="0">
                <a:solidFill>
                  <a:srgbClr val="660033"/>
                </a:solidFill>
                <a:latin typeface="Cambria" pitchFamily="18" charset="0"/>
              </a:rPr>
              <a:t>денсе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6" name="Picture 4" descr="До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645024"/>
            <a:ext cx="3029840" cy="2341091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403648" y="6165304"/>
            <a:ext cx="4932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Дом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, в котором родился писатель.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292080" y="1268760"/>
            <a:ext cx="3600400" cy="427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342900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писателя был      башмачником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мама  – прачкой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342900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жила очень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доме не было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богатой мебели,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картин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украшений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342900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ютилась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одной комнате, где вместе с домашними вещами находился и сапожный верстак.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C:\Documents and Settings\Светик.HOME-855F694CBC\Рабочий стол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410783" cy="225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573016"/>
            <a:ext cx="1584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Оденсе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Родная улица </a:t>
            </a:r>
            <a:r>
              <a:rPr lang="ru-RU" sz="1600" b="1" i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Г.Х.Андерсена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Александр\Мои документы\ЖОНКИНА ПИСАНИНА\Рисунок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20688"/>
            <a:ext cx="3743814" cy="39116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1267207"/>
            <a:ext cx="4501734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маленького  Ганса не было   недостатка в игрушках .</a:t>
            </a:r>
          </a:p>
          <a:p>
            <a:pPr indent="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 не делал ему   отец! И картинки с превращениями, и двигающиеся мельницы,  и  кивающие головами  самодельные куклы.  </a:t>
            </a:r>
          </a:p>
          <a:p>
            <a:pPr indent="4572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даже настоящий кукольный театр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1 Petunia M" panose="03020702040402020504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Александр\Мои документы\ЖОНКИНА ПИСАНИНА\Рисунок3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3C4B2"/>
              </a:clrFrom>
              <a:clrTo>
                <a:srgbClr val="E3C4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76672"/>
            <a:ext cx="3009742" cy="43158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67944" y="487025"/>
            <a:ext cx="468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Маленький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Христиан часто болел и обычно не участвовал в проказах соседских мальчишек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всего он любил слушать сказки, которые рассказывал  мальчику отец - вспоминал те, что слышал сам в детстве, пересказывал и читал книги.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Христиан и сам начал придумывать сказки, но рассказывать их взрослым стеснялся, и эти первые сказки Андерсена слушал только старый домашний кот.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лександр\Мои документы\ЖОНКИНА ПИСАНИНА\Рисунок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731795"/>
            <a:ext cx="2526587" cy="25663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1052736"/>
            <a:ext cx="40290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Веселое детство Андерсена закончилось в 1814 году, когда умер его отец.                                                            Гансу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Христиану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, которому исполнилось одиннадцать лет, пришлось бросить школу.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Он был подмастерьем сперва у ткача, затем у портного, потом работал на сигаретной фабрике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. Но он все равно мечтал о том, как будет писать сказки и пьесы для театра.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1 Petunia M" panose="03020702040402020504" pitchFamily="66" charset="0"/>
            </a:endParaRPr>
          </a:p>
        </p:txBody>
      </p:sp>
      <p:pic>
        <p:nvPicPr>
          <p:cNvPr id="1026" name="Picture 2" descr="C:\Users\Людмила\Desktop\70558846_95c34781bafa62dac4105067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667000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Александр\Мои документы\ЖОНКИНА ПИСАНИНА\Рисунок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692696"/>
            <a:ext cx="2619994" cy="2620005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11960" y="3068960"/>
            <a:ext cx="4932040" cy="23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ru-RU" dirty="0">
                <a:solidFill>
                  <a:srgbClr val="87493D"/>
                </a:solidFill>
                <a:latin typeface="Monotype Corsiva" pitchFamily="66" charset="0"/>
              </a:rPr>
              <a:t>	</a:t>
            </a:r>
            <a:endParaRPr lang="ru-RU" dirty="0" smtClean="0">
              <a:solidFill>
                <a:srgbClr val="87493D"/>
              </a:solidFill>
              <a:latin typeface="Monotype Corsiva" pitchFamily="66" charset="0"/>
            </a:endParaRPr>
          </a:p>
          <a:p>
            <a:pPr marL="342900" indent="342900">
              <a:lnSpc>
                <a:spcPct val="90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она спросила, почему он решил покинуть её и дом, юный Андерсен  тотчас ответил:</a:t>
            </a:r>
          </a:p>
          <a:p>
            <a:pPr marL="342900" indent="342900">
              <a:lnSpc>
                <a:spcPct val="90000"/>
              </a:lnSpc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 знаменитым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620688"/>
            <a:ext cx="4573420" cy="1929025"/>
          </a:xfrm>
        </p:spPr>
        <p:txBody>
          <a:bodyPr>
            <a:normAutofit fontScale="85000" lnSpcReduction="10000"/>
          </a:bodyPr>
          <a:lstStyle/>
          <a:p>
            <a:pPr marL="82550" indent="60325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возрасте 14 лет Андерсен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поехал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Копенгаген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60325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отпустила его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так  как надеялась, что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побудет там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вернётся.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rgbClr val="87493D"/>
                </a:solidFill>
                <a:latin typeface="Monotype Corsiva" pitchFamily="66" charset="0"/>
              </a:rPr>
              <a:t>        </a:t>
            </a:r>
          </a:p>
        </p:txBody>
      </p:sp>
      <p:pic>
        <p:nvPicPr>
          <p:cNvPr id="12292" name="Picture 4" descr="Тает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2780928"/>
            <a:ext cx="3095575" cy="2321340"/>
          </a:xfrm>
          <a:prstGeom prst="rect">
            <a:avLst/>
          </a:prstGeom>
          <a:noFill/>
          <a:ln w="76200" cmpd="tri">
            <a:solidFill>
              <a:srgbClr val="87493D"/>
            </a:solidFill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87624" y="5229200"/>
            <a:ext cx="3240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Театр в  г.Копенгагене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920" y="404664"/>
            <a:ext cx="4934922" cy="6120680"/>
          </a:xfrm>
        </p:spPr>
        <p:txBody>
          <a:bodyPr>
            <a:noAutofit/>
          </a:bodyPr>
          <a:lstStyle/>
          <a:p>
            <a:pPr indent="4572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Актёром Андерсен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стал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>
              <a:buNone/>
            </a:pP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30 лет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Андерсен написал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листе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бумаги: «Шел солдат по дороге: раз-два! раз-два! Ранец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спиной, сабля на боку, он шел домой с войны…» Так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появилась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по солдата-храбреца. Это была сказка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Огниво». И это было начало новой жизни.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1 Petunia M" panose="03020702040402020504" pitchFamily="66" charset="0"/>
            </a:endParaRPr>
          </a:p>
          <a:p>
            <a:pPr indent="457200" algn="just"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Ганс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Христиан Андерсен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сочинил  более 170 сказок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770 стихотворений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романов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множество пьес.</a:t>
            </a:r>
          </a:p>
        </p:txBody>
      </p:sp>
      <p:pic>
        <p:nvPicPr>
          <p:cNvPr id="7170" name="Picture 2" descr="C:\Documents and Settings\Александр\Мои документы\ЖОНКИНА ПИСАНИНА\Рисунок6.jpg"/>
          <p:cNvPicPr>
            <a:picLocks noChangeAspect="1" noChangeArrowheads="1"/>
          </p:cNvPicPr>
          <p:nvPr/>
        </p:nvPicPr>
        <p:blipFill>
          <a:blip r:embed="rId3" cstate="email"/>
          <a:srcRect l="4188" t="2068" b="3787"/>
          <a:stretch>
            <a:fillRect/>
          </a:stretch>
        </p:blipFill>
        <p:spPr bwMode="auto">
          <a:xfrm>
            <a:off x="611560" y="548680"/>
            <a:ext cx="3253388" cy="439248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75" t="48828" r="17236" b="16992"/>
          <a:stretch>
            <a:fillRect/>
          </a:stretch>
        </p:blipFill>
        <p:spPr bwMode="auto">
          <a:xfrm>
            <a:off x="4283968" y="4797152"/>
            <a:ext cx="424617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692696"/>
            <a:ext cx="7643067" cy="1345922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buNone/>
            </a:pPr>
            <a:r>
              <a:rPr lang="ru-RU" altLang="ru-RU" sz="1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1830-е годы появляется  первый сборник Г.Х.Андерсена – «Сказки, рассказанные детям». </a:t>
            </a:r>
            <a:endParaRPr lang="ru-RU" altLang="ru-RU" sz="1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altLang="ru-RU" sz="1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 вошли «Огниво», «Свинопас», «</a:t>
            </a:r>
            <a:r>
              <a:rPr lang="ru-RU" altLang="ru-RU" sz="128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altLang="ru-RU" sz="1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«Русалочка» и другие сказки.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1 Petunia M" panose="03020702040402020504" pitchFamily="66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    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</a:p>
        </p:txBody>
      </p:sp>
      <p:pic>
        <p:nvPicPr>
          <p:cNvPr id="5" name="Рисунок 4" descr="233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1688582" cy="214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40383-336925-19-obl-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1833171" cy="242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100071668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1712805" cy="242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8" descr="433993_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851471" cy="251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642918"/>
            <a:ext cx="8147123" cy="2498050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buNone/>
            </a:pPr>
            <a:r>
              <a:rPr lang="ru-RU" alt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1833 году Андерсен подарил королю Фредерику цикл стихов о Дании. </a:t>
            </a:r>
            <a:endParaRPr lang="ru-RU" altLang="ru-RU" sz="9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alt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награду писатель получил небольшое пособие для путешествия по Европе, во время которого познакомился с выдающимися писателями. </a:t>
            </a:r>
            <a:endParaRPr lang="ru-RU" altLang="ru-RU" sz="9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altLang="ru-RU" sz="9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alt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Франции познакомился с Генрихом Гейне, Виктором Гюго, Оноре де Бальзаком, Александром Дюма, в Англии - с Чарльзом Диккенсом, в Италии - со скульптором </a:t>
            </a:r>
            <a:r>
              <a:rPr lang="ru-RU" altLang="ru-RU" sz="9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Торвальдсеном</a:t>
            </a:r>
            <a:r>
              <a:rPr lang="ru-RU" altLang="ru-RU" sz="9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latin typeface="1 Petunia M" panose="03020702040402020504" pitchFamily="66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1 Petunia M" panose="03020702040402020504" pitchFamily="66" charset="0"/>
              </a:rPr>
              <a:t>    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</a:p>
        </p:txBody>
      </p:sp>
      <p:pic>
        <p:nvPicPr>
          <p:cNvPr id="9" name="Picture 17" descr="C:\Documents and Settings\Светик.HOME-855F694CBC\Рабочий стол\Рисуно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399803" cy="19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C:\Documents and Settings\Светик.HOME-855F694CBC\Рабочий стол\Рисунок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1620465" cy="220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C:\Documents and Settings\Светик.HOME-855F694CBC\Рабочий стол\Рисунок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1561265" cy="20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C:\Documents and Settings\Светик.HOME-855F694CBC\Рабочий стол\Рисунок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1592014" cy="219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5589240"/>
            <a:ext cx="1454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Генрих Гейне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237312"/>
            <a:ext cx="1375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Виктор Гюго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733256"/>
            <a:ext cx="19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Оноре де Бальзак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5949280"/>
            <a:ext cx="1740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>
                <a:latin typeface="Calibri" pitchFamily="34" charset="0"/>
              </a:rPr>
              <a:t>Чарльз Диккенс</a:t>
            </a:r>
          </a:p>
        </p:txBody>
      </p:sp>
    </p:spTree>
    <p:extLst>
      <p:ext uri="{BB962C8B-B14F-4D97-AF65-F5344CB8AC3E}">
        <p14:creationId xmlns:p14="http://schemas.microsoft.com/office/powerpoint/2010/main" xmlns="" val="23850678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404</TotalTime>
  <Words>781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4-17</vt:lpstr>
      <vt:lpstr>Ганс Христиан Андерсен (1805 -1875)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Ганс Христиан Андерсен (1805 -1875)</dc:title>
  <dc:creator>Александр</dc:creator>
  <dc:description>http://aida.ucoz.ru</dc:description>
  <cp:lastModifiedBy>ok</cp:lastModifiedBy>
  <cp:revision>45</cp:revision>
  <dcterms:created xsi:type="dcterms:W3CDTF">2010-11-07T17:52:23Z</dcterms:created>
  <dcterms:modified xsi:type="dcterms:W3CDTF">2025-03-31T07:41:14Z</dcterms:modified>
</cp:coreProperties>
</file>