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1"/>
    <p:sldMasterId id="2147483730" r:id="rId2"/>
  </p:sldMasterIdLst>
  <p:notesMasterIdLst>
    <p:notesMasterId r:id="rId23"/>
  </p:notesMasterIdLst>
  <p:sldIdLst>
    <p:sldId id="256" r:id="rId3"/>
    <p:sldId id="270" r:id="rId4"/>
    <p:sldId id="271" r:id="rId5"/>
    <p:sldId id="275" r:id="rId6"/>
    <p:sldId id="259" r:id="rId7"/>
    <p:sldId id="258" r:id="rId8"/>
    <p:sldId id="260" r:id="rId9"/>
    <p:sldId id="261" r:id="rId10"/>
    <p:sldId id="262" r:id="rId11"/>
    <p:sldId id="281" r:id="rId12"/>
    <p:sldId id="276" r:id="rId13"/>
    <p:sldId id="263" r:id="rId14"/>
    <p:sldId id="264" r:id="rId15"/>
    <p:sldId id="272" r:id="rId16"/>
    <p:sldId id="266" r:id="rId17"/>
    <p:sldId id="267" r:id="rId18"/>
    <p:sldId id="268" r:id="rId19"/>
    <p:sldId id="274" r:id="rId20"/>
    <p:sldId id="278" r:id="rId21"/>
    <p:sldId id="280" r:id="rId2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183278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5D7151-0A15-4A2C-A874-B583B747A2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1109-FC66-47DF-AFFF-C3406043E1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25AB6-C289-400B-9219-DBFB93D322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69225" cy="146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3F8F0-8CC0-4230-85F8-091AEE823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FD53A3-EEE6-4197-BC60-0F70F5BCB6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34367-DEEF-4D42-AF83-FD5C950833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931BDDBB-848F-4546-99F9-5B2BF31936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D80AA-5CCE-4B64-B77C-C610115BC6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08C91-E998-47AB-A0BF-E51CA6E0C6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BFFB5-1AFE-4D1F-87CF-26A6F02171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96B0A-5D84-4699-BDD8-34F519714E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41D44-8797-4C84-A290-0545A68CEC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E5ECE-17F5-4647-AD35-AC2CE98483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4AFE1-4E82-4AD7-9751-6D1331E830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39E04-52D8-4626-9726-50B4245252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15CF0-83B2-4C6F-804C-2AB61089C0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6425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7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7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83A72-0D7F-43AE-8CE8-9514A4C3C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6425" cy="14335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7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7012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4284-B477-4360-8E66-9ECB80B1A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D648FB1A-7952-4F1F-A9E0-C960227CE3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25AE3-7AA3-48A0-B0B1-A9FEE1D1F0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9EAE0-373C-4760-B515-C30C17B014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EADD3-E06E-449C-ADA4-14298FBC68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10197-4853-46E8-AC7D-553F558FE9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A84A6A-0AF3-40A7-9F8E-7BDC1DBB3E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75CC4-26C5-4B34-B6FB-042FE8AAD6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B5E833A-7E71-4AA8-8B04-717F6C75B0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B5E833A-7E71-4AA8-8B04-717F6C75B0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d/Ww2_map22_May7_July_1942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9/Flag_of_the_Soviet_Union.sv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hyperlink" Target="http://upload.wikimedia.org/wikipedia/commons/a/a2/Flag_of_Nazi_Germany_(1933-1945).svg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17992"/>
            <a:ext cx="9108213" cy="68220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51721" y="1556792"/>
            <a:ext cx="648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День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разгрома </a:t>
            </a:r>
          </a:p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советскими войсками немецко-фашистских войск в </a:t>
            </a:r>
          </a:p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Сталинградской битве </a:t>
            </a:r>
            <a:endParaRPr lang="ru-RU" sz="36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1943 год)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529192"/>
            <a:ext cx="6174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февраля - День воинской славы России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5589240"/>
            <a:ext cx="2169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+mn-lt"/>
              </a:rPr>
              <a:t>Онлайн-информация</a:t>
            </a:r>
            <a:endParaRPr lang="ru-RU" sz="1600" b="1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7984" r="80893"/>
          <a:stretch/>
        </p:blipFill>
        <p:spPr>
          <a:xfrm>
            <a:off x="879593" y="918415"/>
            <a:ext cx="1220878" cy="392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7" y="0"/>
            <a:ext cx="9108213" cy="681591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35390"/>
            <a:ext cx="3680846" cy="21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14615" y="476672"/>
            <a:ext cx="6477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«За Волгой для нас земли нет!» - </a:t>
            </a:r>
            <a:b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боевой девиз защитников Сталинграда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752" y="3407959"/>
            <a:ext cx="3665407" cy="242432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91071" y="3877128"/>
            <a:ext cx="2034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+mn-lt"/>
              </a:rPr>
              <a:t>Бои в Сталинграде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52"/>
            <a:ext cx="9108213" cy="6815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7"/>
            <a:ext cx="8226425" cy="100811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Боевые действия с 7 мая по 23 июля 1942 г.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 descr="Файл:Ww2 map22 May7 July 194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1405" y="1247858"/>
            <a:ext cx="6830415" cy="43622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694" y="1792146"/>
            <a:ext cx="2833530" cy="35998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995738" y="1844675"/>
            <a:ext cx="4897437" cy="38647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indent="457200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latin typeface="+mn-lt"/>
              </a:rPr>
              <a:t>25 августа 1942 года приказом Военного совета фронта Сталинград был объявлен на осадном положении</a:t>
            </a:r>
            <a:r>
              <a:rPr lang="ru-RU" sz="2400" dirty="0" smtClean="0">
                <a:latin typeface="+mn-lt"/>
              </a:rPr>
              <a:t>.</a:t>
            </a:r>
          </a:p>
          <a:p>
            <a:pPr indent="457200">
              <a:spcBef>
                <a:spcPts val="6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Для оказания практической помощи фронтам в район </a:t>
            </a:r>
            <a:r>
              <a:rPr lang="ru-RU" sz="2400" dirty="0" smtClean="0">
                <a:latin typeface="+mn-lt"/>
              </a:rPr>
              <a:t>Сталинграда </a:t>
            </a:r>
            <a:r>
              <a:rPr lang="ru-RU" sz="2400" dirty="0">
                <a:latin typeface="+mn-lt"/>
              </a:rPr>
              <a:t>Ставка командирует </a:t>
            </a:r>
            <a:r>
              <a:rPr lang="ru-RU" sz="2400" dirty="0" smtClean="0">
                <a:latin typeface="+mn-lt"/>
              </a:rPr>
              <a:t>генерала Г.К. Жукова, назначенного 27 августа на пост заместителя Верховного главнокомандующего</a:t>
            </a:r>
            <a:r>
              <a:rPr lang="ru-RU" sz="2400" b="1" dirty="0" smtClean="0">
                <a:latin typeface="+mn-lt"/>
              </a:rPr>
              <a:t>. </a:t>
            </a:r>
            <a:endParaRPr lang="ru-RU" sz="24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671248"/>
            <a:ext cx="5787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его руках судьба армии и народа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1008467"/>
            <a:ext cx="4625314" cy="3313632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/>
              <a:t>      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Сто сорок дней и ночей не утихала ожесточенная битва на Мамаевом кургане.</a:t>
            </a:r>
          </a:p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bg1"/>
                </a:solidFill>
                <a:effectLst/>
              </a:rPr>
              <a:t>       В сводках 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Совинформбюро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курган назывался высотой «102,0». </a:t>
            </a:r>
            <a:endParaRPr lang="ru-RU" sz="1800" dirty="0" smtClean="0">
              <a:solidFill>
                <a:schemeClr val="bg1"/>
              </a:solidFill>
              <a:effectLst/>
            </a:endParaRPr>
          </a:p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   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С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ее вершины открывается панорама города, большой участок Волги, заволжские леса, где в то время находились тылы советских войск. </a:t>
            </a:r>
          </a:p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bg1"/>
                </a:solidFill>
                <a:effectLst/>
              </a:rPr>
              <a:t>        Бои за курган начались 14 сентября 1942 года. </a:t>
            </a:r>
          </a:p>
          <a:p>
            <a:pPr indent="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       </a:t>
            </a:r>
            <a:endParaRPr lang="ru-RU" sz="1800" dirty="0" smtClean="0">
              <a:effectLst/>
            </a:endParaRPr>
          </a:p>
          <a:p>
            <a:pPr indent="339725" eaLnBrk="1" hangingPunct="1">
              <a:lnSpc>
                <a:spcPct val="90000"/>
              </a:lnSpc>
              <a:spcBef>
                <a:spcPts val="2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/>
              <a:t> 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076825" y="5949950"/>
            <a:ext cx="3527425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24744"/>
            <a:ext cx="2587416" cy="236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5524906" y="3488921"/>
            <a:ext cx="2953414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+mn-lt"/>
              </a:rPr>
              <a:t>Мемориальный комплекс на Мамаевом </a:t>
            </a:r>
            <a:r>
              <a:rPr lang="ru-RU" sz="1600" dirty="0" smtClean="0">
                <a:latin typeface="+mn-lt"/>
              </a:rPr>
              <a:t>кургане (современный </a:t>
            </a:r>
            <a:r>
              <a:rPr lang="ru-RU" sz="1600" dirty="0">
                <a:latin typeface="+mn-lt"/>
              </a:rPr>
              <a:t>вид)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08927" y="485246"/>
            <a:ext cx="4195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Битва за Мамаев курган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102201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Это место огромных людских потерь… </a:t>
            </a:r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Именно </a:t>
            </a:r>
            <a:r>
              <a:rPr lang="ru-RU" dirty="0">
                <a:latin typeface="+mn-lt"/>
              </a:rPr>
              <a:t>здесь, в районе Мамаева кургана, 2 февраля 1943 года закончилась Сталинградская битва.</a:t>
            </a:r>
          </a:p>
          <a:p>
            <a:r>
              <a:rPr lang="ru-RU" dirty="0">
                <a:latin typeface="+mn-lt"/>
              </a:rPr>
              <a:t>       Название мамаев курган, как гласит легенда, связано с именем татарского военачальника Мамая.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43807" y="1309458"/>
            <a:ext cx="4051605" cy="3600400"/>
          </a:xfrm>
        </p:spPr>
        <p:txBody>
          <a:bodyPr>
            <a:normAutofit fontScale="92500" lnSpcReduction="20000"/>
          </a:bodyPr>
          <a:lstStyle/>
          <a:p>
            <a:pPr marL="0" indent="457200">
              <a:lnSpc>
                <a:spcPct val="128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период обороны Сталинграда ночь на 27 сентября 1942 разведывательная группа, возглавляемая Павловым, захватила в центре города, на улице им. 9 января четырехэтажный дом, закрепилась в нем и трое суток под шквальным огнем противника удерживала.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0" indent="457200">
              <a:lnSpc>
                <a:spcPct val="128000"/>
              </a:lnSpc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Затем </a:t>
            </a:r>
            <a:r>
              <a:rPr lang="ru-RU" sz="1600" dirty="0" smtClean="0">
                <a:solidFill>
                  <a:schemeClr val="bg1"/>
                </a:solidFill>
              </a:rPr>
              <a:t>в дом прибыло подкрепление, и он стал важным опорным пунктом в системе обороны дивизии. 24 воина оборонялись в укрепленном доме, отражая яростные атаки противника, в течение 58 дней. 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И на 59-й день – 24 ноября -  гарнизон перешел в наступление и отбросил врага за железнодорожное полотно.</a:t>
            </a:r>
            <a:r>
              <a:rPr lang="ru-RU" sz="1600" dirty="0" smtClean="0">
                <a:solidFill>
                  <a:schemeClr val="bg1"/>
                </a:solidFill>
              </a:rPr>
              <a:t> 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74463"/>
            <a:ext cx="1771429" cy="19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736110" y="2365525"/>
            <a:ext cx="2195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n-lt"/>
              </a:rPr>
              <a:t>Я. Ф. Павлов</a:t>
            </a:r>
            <a:endParaRPr lang="ru-RU" sz="14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7" y="239175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Подвиг солдат при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защите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дома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Павлова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628" y="2626360"/>
            <a:ext cx="1712700" cy="22578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1739" y="4757513"/>
            <a:ext cx="7636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>
                <a:latin typeface="+mn-lt"/>
              </a:rPr>
              <a:t>Этот дом вошел в историю Сталинградской битвы как «Дом Павлова», а сам Павлов за свой подвиг был удостоен звания Героя Советского Союза. Награжден орденом Ленина, орденом Октябрьской Революции, 2 орденами Красной Звезды и медалями.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39" y="806607"/>
            <a:ext cx="2062596" cy="316533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31107" y="3898731"/>
            <a:ext cx="1418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+mn-lt"/>
              </a:rPr>
              <a:t>Дом     Павлова в </a:t>
            </a:r>
          </a:p>
          <a:p>
            <a:pPr algn="ctr"/>
            <a:r>
              <a:rPr lang="ru-RU" sz="1200" dirty="0">
                <a:latin typeface="+mn-lt"/>
              </a:rPr>
              <a:t>Волгограде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1601" y="1546597"/>
            <a:ext cx="4032448" cy="4258667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000" dirty="0" smtClean="0"/>
              <a:t>        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19 ноября утром войска Юго-Западного и Донского фронтов объединенным мощным ударом прорвали оборону немецкой армии.</a:t>
            </a:r>
          </a:p>
          <a:p>
            <a:pPr marL="0" indent="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effectLst/>
              </a:rPr>
              <a:t>          23 ноября передовые танковые части Сталинградского фронта вошли в район хутора Советский, где встретились с частями Юго-Западного фронта, замкнув кольцо окружения Сталинградской группировки противника.</a:t>
            </a:r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>
              <a:latin typeface="Arial" charset="0"/>
            </a:endParaRPr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/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/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/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/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/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097551" y="5397946"/>
            <a:ext cx="3405188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latin typeface="Times New Roman" pitchFamily="16" charset="0"/>
              </a:rPr>
              <a:t>Операция «Уран»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5970" y="1546597"/>
            <a:ext cx="2862454" cy="37301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03648" y="501742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Контрнаступление советских войск </a:t>
            </a:r>
            <a:endParaRPr lang="ru-RU" sz="2400" b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Сталинградом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81989" y="1176337"/>
            <a:ext cx="7722458" cy="2252662"/>
          </a:xfrm>
        </p:spPr>
        <p:txBody>
          <a:bodyPr>
            <a:normAutofit lnSpcReduction="10000"/>
          </a:bodyPr>
          <a:lstStyle/>
          <a:p>
            <a:pPr indent="-339725" eaLnBrk="1" hangingPunct="1">
              <a:lnSpc>
                <a:spcPct val="90000"/>
              </a:lnSpc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dirty="0" smtClean="0"/>
              <a:t>       </a:t>
            </a:r>
          </a:p>
          <a:p>
            <a:pPr marL="0" indent="45720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dirty="0" smtClean="0"/>
              <a:t>       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8 января 1943 года командующему немецкими войсками генерал-полковнику Паулюсу был предъявлен ультиматум о немедленной и безоговорочной капитуляции.           </a:t>
            </a:r>
            <a:endParaRPr lang="ru-RU" sz="1800" dirty="0" smtClean="0">
              <a:solidFill>
                <a:schemeClr val="bg1"/>
              </a:solidFill>
              <a:effectLst/>
            </a:endParaRPr>
          </a:p>
          <a:p>
            <a:pPr marL="0" indent="457200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bg1"/>
                </a:solidFill>
                <a:effectLst/>
              </a:rPr>
              <a:t>10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января 1943 года войска Донского фронта под командованием генерал-лейтенанта </a:t>
            </a:r>
            <a:r>
              <a:rPr lang="ru-RU" sz="1800" dirty="0" err="1" smtClean="0">
                <a:solidFill>
                  <a:schemeClr val="bg1"/>
                </a:solidFill>
                <a:effectLst/>
              </a:rPr>
              <a:t>К.К.Рокоссовского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  перешли в генеральное наступление с целью окончательной ликвидации окруженного врага.</a:t>
            </a:r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effectLst/>
              </a:rPr>
              <a:t>      </a:t>
            </a: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SzPct val="16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 smtClean="0">
              <a:effectLst/>
              <a:latin typeface="Arial" charset="0"/>
            </a:endParaRPr>
          </a:p>
          <a:p>
            <a:pPr indent="-339725" eaLnBrk="1" hangingPunct="1">
              <a:lnSpc>
                <a:spcPct val="90000"/>
              </a:lnSpc>
              <a:spcBef>
                <a:spcPts val="450"/>
              </a:spcBef>
              <a:buClrTx/>
              <a:buSzPct val="178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/>
          </a:p>
          <a:p>
            <a:pPr indent="-339725" eaLnBrk="1" hangingPunct="1">
              <a:lnSpc>
                <a:spcPct val="90000"/>
              </a:lnSpc>
              <a:spcBef>
                <a:spcPts val="100"/>
              </a:spcBef>
              <a:buClrTx/>
              <a:buSzPct val="40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00" dirty="0" smtClean="0"/>
          </a:p>
          <a:p>
            <a:pPr indent="-339725" eaLnBrk="1" hangingPunct="1">
              <a:lnSpc>
                <a:spcPct val="90000"/>
              </a:lnSpc>
              <a:spcBef>
                <a:spcPts val="100"/>
              </a:spcBef>
              <a:buClrTx/>
              <a:buSzPct val="40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00" dirty="0" smtClean="0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5979344" y="3428999"/>
            <a:ext cx="2609890" cy="34877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latin typeface="+mn-lt"/>
              </a:rPr>
              <a:t>Командующий Донским фронтом генерал-полковник </a:t>
            </a:r>
            <a:r>
              <a:rPr lang="ru-RU" sz="1400" dirty="0" err="1">
                <a:latin typeface="+mn-lt"/>
              </a:rPr>
              <a:t>К.К.Рокоссовский</a:t>
            </a:r>
            <a:r>
              <a:rPr lang="ru-RU" sz="1400" dirty="0">
                <a:latin typeface="+mn-lt"/>
              </a:rPr>
              <a:t> и представитель Ставки Верховного Главнокомандования маршал артиллерии </a:t>
            </a:r>
            <a:r>
              <a:rPr lang="ru-RU" sz="1400" dirty="0" err="1">
                <a:latin typeface="+mn-lt"/>
              </a:rPr>
              <a:t>Н.Н.Воронов</a:t>
            </a:r>
            <a:r>
              <a:rPr lang="ru-RU" sz="1400" dirty="0">
                <a:latin typeface="+mn-lt"/>
              </a:rPr>
              <a:t> допрашивают генерал-фельдмаршала Паулюса.</a:t>
            </a:r>
          </a:p>
          <a:p>
            <a:pPr algn="ctr" eaLnBrk="0" hangingPunct="0"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solidFill>
                <a:srgbClr val="FFFFFF"/>
              </a:solidFill>
            </a:endParaRPr>
          </a:p>
          <a:p>
            <a:pPr eaLnBrk="0" hangingPunct="0"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FFFFFF"/>
              </a:solidFill>
            </a:endParaRPr>
          </a:p>
          <a:p>
            <a:pPr eaLnBrk="0" hangingPunct="0"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dirty="0">
              <a:solidFill>
                <a:srgbClr val="FFFFFF"/>
              </a:solidFill>
            </a:endParaRPr>
          </a:p>
          <a:p>
            <a:pPr eaLnBrk="0" hangingPunct="0"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dirty="0">
              <a:solidFill>
                <a:srgbClr val="FFFFFF"/>
              </a:solidFill>
            </a:endParaRP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4277" y="3140968"/>
            <a:ext cx="4140200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03648" y="479206"/>
            <a:ext cx="7200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Капитуляция армии Паулюса</a:t>
            </a:r>
            <a:b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Операция «Кольцо»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340768"/>
            <a:ext cx="4104457" cy="4176464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  <a:tabLst>
                <a:tab pos="228600" algn="l"/>
              </a:tabLst>
            </a:pP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12 июля 1942 </a:t>
            </a:r>
            <a:r>
              <a:rPr lang="ru-RU" sz="1900" dirty="0" smtClean="0">
                <a:solidFill>
                  <a:schemeClr val="bg1"/>
                </a:solidFill>
                <a:cs typeface="Times New Roman" pitchFamily="18" charset="0"/>
              </a:rPr>
              <a:t>г. –образован Сталинградский фронт. </a:t>
            </a:r>
          </a:p>
          <a:p>
            <a:pPr marL="0" indent="457200" algn="just">
              <a:buNone/>
              <a:tabLst>
                <a:tab pos="228600" algn="l"/>
              </a:tabLst>
            </a:pP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17 </a:t>
            </a: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июля </a:t>
            </a:r>
            <a:r>
              <a:rPr lang="ru-RU" sz="1900" dirty="0" smtClean="0">
                <a:solidFill>
                  <a:schemeClr val="bg1"/>
                </a:solidFill>
                <a:cs typeface="Times New Roman" pitchFamily="18" charset="0"/>
              </a:rPr>
              <a:t>на этом направлении развернулись бои.</a:t>
            </a:r>
            <a:endParaRPr lang="ru-RU" sz="1900" dirty="0" smtClean="0">
              <a:solidFill>
                <a:schemeClr val="bg1"/>
              </a:solidFill>
            </a:endParaRPr>
          </a:p>
          <a:p>
            <a:pPr marL="0" indent="457200" algn="just">
              <a:buNone/>
              <a:tabLst>
                <a:tab pos="228600" algn="l"/>
              </a:tabLst>
            </a:pP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14 сентября 1942 </a:t>
            </a:r>
            <a:r>
              <a:rPr lang="ru-RU" sz="1900" dirty="0" smtClean="0">
                <a:solidFill>
                  <a:schemeClr val="bg1"/>
                </a:solidFill>
                <a:cs typeface="Times New Roman" pitchFamily="18" charset="0"/>
              </a:rPr>
              <a:t>г. – гитлеровцы вышли к центру города в районе вокзала.</a:t>
            </a:r>
            <a:endParaRPr lang="ru-RU" sz="1900" dirty="0" smtClean="0">
              <a:solidFill>
                <a:schemeClr val="bg1"/>
              </a:solidFill>
            </a:endParaRPr>
          </a:p>
          <a:p>
            <a:pPr marL="0" indent="457200" algn="just">
              <a:buNone/>
              <a:tabLst>
                <a:tab pos="228600" algn="l"/>
              </a:tabLst>
            </a:pP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19–20 ноября 1942 г</a:t>
            </a:r>
            <a:r>
              <a:rPr lang="ru-RU" sz="1900" dirty="0" smtClean="0">
                <a:solidFill>
                  <a:schemeClr val="bg1"/>
                </a:solidFill>
                <a:cs typeface="Times New Roman" pitchFamily="18" charset="0"/>
              </a:rPr>
              <a:t>. – войска Сталинградского, Донского и Юго-Западного фронтов перешли в наступление.</a:t>
            </a:r>
            <a:endParaRPr lang="ru-RU" sz="1900" dirty="0" smtClean="0">
              <a:solidFill>
                <a:schemeClr val="bg1"/>
              </a:solidFill>
            </a:endParaRPr>
          </a:p>
          <a:p>
            <a:pPr marL="0" indent="457200" algn="just">
              <a:buNone/>
              <a:tabLst>
                <a:tab pos="228600" algn="l"/>
              </a:tabLst>
            </a:pP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31 января 1942 г. </a:t>
            </a:r>
            <a:r>
              <a:rPr lang="ru-RU" sz="1900" dirty="0" smtClean="0">
                <a:solidFill>
                  <a:schemeClr val="bg1"/>
                </a:solidFill>
                <a:cs typeface="Times New Roman" pitchFamily="18" charset="0"/>
              </a:rPr>
              <a:t>– были пленены фельдмаршал Паулюс, его штаб и большая часть оставшихся у него к тому времени войск.</a:t>
            </a:r>
            <a:endParaRPr lang="ru-RU" sz="1900" dirty="0" smtClean="0">
              <a:solidFill>
                <a:schemeClr val="bg1"/>
              </a:solidFill>
            </a:endParaRPr>
          </a:p>
          <a:p>
            <a:pPr marL="0" indent="457200" algn="just">
              <a:buNone/>
              <a:tabLst>
                <a:tab pos="228600" algn="l"/>
              </a:tabLst>
            </a:pPr>
            <a:r>
              <a:rPr lang="ru-RU" sz="1900" b="1" dirty="0" smtClean="0">
                <a:solidFill>
                  <a:schemeClr val="bg1"/>
                </a:solidFill>
                <a:cs typeface="Times New Roman" pitchFamily="18" charset="0"/>
              </a:rPr>
              <a:t>2 февраля 1943 г.</a:t>
            </a:r>
            <a:r>
              <a:rPr lang="ru-RU" sz="1900" dirty="0" smtClean="0">
                <a:solidFill>
                  <a:schemeClr val="bg1"/>
                </a:solidFill>
                <a:cs typeface="Times New Roman" pitchFamily="18" charset="0"/>
              </a:rPr>
              <a:t> – сдались остальные фашистские войска.</a:t>
            </a:r>
          </a:p>
          <a:p>
            <a:pPr indent="228600" algn="just">
              <a:tabLst>
                <a:tab pos="228600" algn="l"/>
              </a:tabLst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stalinh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8619" y="1340768"/>
            <a:ext cx="3135513" cy="3589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divot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2583349" y="515805"/>
            <a:ext cx="4742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Развитие военных действий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71600" y="820457"/>
            <a:ext cx="7632848" cy="4824537"/>
          </a:xfrm>
        </p:spPr>
        <p:txBody>
          <a:bodyPr>
            <a:normAutofit fontScale="92500"/>
          </a:bodyPr>
          <a:lstStyle/>
          <a:p>
            <a:pPr marL="0" indent="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bg1"/>
                </a:solidFill>
              </a:rPr>
              <a:t>Разгром врага на Волге – крупнейшее военно-политическое событие второй мировой войны. Красная армия продемонстрировала свою несокрушимую силу, превосходство над немецко-фашистской военной машиной. Эта победа означает полный провал военной доктрины немецко-фашистской армии. Наши стратегии, оперативное искусство и тактика выдержали суровую проверку. Советские Вооружённые силы провели операцию, которая по своим результатам и последствиям не имела себе равных в истории воин. </a:t>
            </a:r>
          </a:p>
          <a:p>
            <a:pPr marL="0" indent="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chemeClr val="bg1"/>
                </a:solidFill>
              </a:rPr>
              <a:t>Но </a:t>
            </a:r>
            <a:r>
              <a:rPr lang="ru-RU" sz="1800" dirty="0" smtClean="0">
                <a:solidFill>
                  <a:schemeClr val="bg1"/>
                </a:solidFill>
              </a:rPr>
              <a:t>не только в этом значение Сталинградской битвы. Она подорвала веру гитлеровских солдат в победу, она напугала союзников Гитлера – фашистских правителей Италии, Венгрии, Румынии настолько, что они  стали искать возможности отойти от Фюрера. Победа фашистских войск под Сталинградом должна была быть сигналом для открытого выступления против Советского Союза Японии и Турции. Поражение гитлеровцев заставило Японию и Турцию отказаться от своих планов.    Поражение гитлеровцев под Сталинградом стало началом их поражению во всей Европе. И не случайно улицы и площади многих европейских городов после войны были названы в честь города на волге. Сталинград был награждён за битву орденом Ленина  и Золотой звездой Героя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27112" y="297237"/>
            <a:ext cx="4089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Значение нашей победы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90956" y="522815"/>
            <a:ext cx="5098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Волгоград – город – герой!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75751"/>
            <a:ext cx="6984776" cy="4347882"/>
          </a:xfrm>
          <a:prstGeom prst="rect">
            <a:avLst/>
          </a:prstGeom>
        </p:spPr>
      </p:pic>
      <p:pic>
        <p:nvPicPr>
          <p:cNvPr id="10243" name="Содержимое 3" descr="gagarin6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58077" y="485841"/>
            <a:ext cx="1021635" cy="1243499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2856"/>
            <a:ext cx="7769225" cy="3888432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ru-RU" sz="3200" dirty="0" smtClean="0">
                <a:solidFill>
                  <a:srgbClr val="FFCC99"/>
                </a:solidFill>
              </a:rPr>
              <a:t/>
            </a:r>
            <a:br>
              <a:rPr lang="ru-RU" sz="3200" dirty="0" smtClean="0">
                <a:solidFill>
                  <a:srgbClr val="FFCC99"/>
                </a:solidFill>
              </a:rPr>
            </a:br>
            <a:r>
              <a:rPr lang="ru-RU" sz="3200" dirty="0" smtClean="0">
                <a:solidFill>
                  <a:srgbClr val="FFCC99"/>
                </a:solidFill>
              </a:rPr>
              <a:t/>
            </a:r>
            <a:br>
              <a:rPr lang="ru-RU" sz="3200" dirty="0" smtClean="0">
                <a:solidFill>
                  <a:srgbClr val="FFCC99"/>
                </a:solidFill>
              </a:rPr>
            </a:br>
            <a:r>
              <a:rPr lang="ru-RU" sz="3200" dirty="0" smtClean="0">
                <a:solidFill>
                  <a:srgbClr val="FFCC99"/>
                </a:solidFill>
              </a:rPr>
              <a:t/>
            </a:r>
            <a:br>
              <a:rPr lang="ru-RU" sz="3200" dirty="0" smtClean="0">
                <a:solidFill>
                  <a:srgbClr val="FFCC99"/>
                </a:solidFill>
              </a:rPr>
            </a:br>
            <a:r>
              <a:rPr lang="ru-RU" sz="3200" dirty="0" smtClean="0">
                <a:solidFill>
                  <a:srgbClr val="FFCC99"/>
                </a:solidFill>
              </a:rPr>
              <a:t/>
            </a:r>
            <a:br>
              <a:rPr lang="ru-RU" sz="3200" dirty="0" smtClean="0">
                <a:solidFill>
                  <a:srgbClr val="FFCC99"/>
                </a:solidFill>
              </a:rPr>
            </a:br>
            <a:r>
              <a:rPr lang="ru-RU" sz="3200" dirty="0">
                <a:solidFill>
                  <a:srgbClr val="FFCC99"/>
                </a:solidFill>
              </a:rPr>
              <a:t/>
            </a:r>
            <a:br>
              <a:rPr lang="ru-RU" sz="3200" dirty="0">
                <a:solidFill>
                  <a:srgbClr val="FFCC99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Горит </a:t>
            </a:r>
            <a:r>
              <a:rPr lang="ru-RU" sz="3200" dirty="0">
                <a:solidFill>
                  <a:srgbClr val="FF0000"/>
                </a:solidFill>
                <a:latin typeface="+mn-lt"/>
              </a:rPr>
              <a:t>на земле Волгограда</a:t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>Вечный огонь солдатский – </a:t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>Вечная слава тех,</a:t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>Кем фашизм, покоривший Европу,</a:t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>Был остановлен здесь</a:t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CC99"/>
                </a:solidFill>
              </a:rPr>
              <a:t/>
            </a:r>
            <a:br>
              <a:rPr lang="ru-RU" sz="3200" dirty="0" smtClean="0">
                <a:solidFill>
                  <a:srgbClr val="FFCC99"/>
                </a:solidFill>
              </a:rPr>
            </a:br>
            <a:endParaRPr lang="ru-RU" sz="27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3" descr="1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12676"/>
            <a:ext cx="6840760" cy="310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17992"/>
            <a:ext cx="9108213" cy="6822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700808"/>
            <a:ext cx="4715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Спасибо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з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а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внимание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69225" cy="1124744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Начало войны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420757"/>
            <a:ext cx="779219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dirty="0" smtClean="0">
                <a:latin typeface="+mn-lt"/>
              </a:rPr>
              <a:t>Сталинградская битва началась 17 июля 1942 г. Потерпев поражение под Москвой, Гитлер приказал своим генералам летом 1942 года прорваться к Волге и захватить Сталинград, таким образом очищая себе дорогу на Кавказ, богатый нефтью – сырьём для топлива.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Враг </a:t>
            </a:r>
            <a:r>
              <a:rPr lang="ru-RU" dirty="0" smtClean="0">
                <a:latin typeface="+mn-lt"/>
              </a:rPr>
              <a:t>был сильный и опасный. Перебросив на южное направление 90 дивизий, фашистские генералы в середине 1942 года прорвали оборону нашего Юго-Западного фронта и двинулись к Сталинграду.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Фашистские </a:t>
            </a:r>
            <a:r>
              <a:rPr lang="ru-RU" dirty="0" smtClean="0">
                <a:latin typeface="+mn-lt"/>
              </a:rPr>
              <a:t>генералы получили приказ стереть с лица земли город на Волге. И 23 августа 1942 года тысячи самолётов с чёрными крестами обрушились на Сталинград. Гитлеровским войскам удалось прорваться в центр города. Бои шли за каждую улицу. В середине сентября противник, получив свежие резервы, усилил атаки. Немецко-фашистским войскам удалось выйти к Мамаеву кургану, закрепившись на отдельных высотах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69225" cy="11521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Расстановка сил в Сталинградской оборонительной операции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5" descr="Файл:Flag of the Soviet Un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314677"/>
            <a:ext cx="1584325" cy="793750"/>
          </a:xfrm>
          <a:prstGeom prst="rect">
            <a:avLst/>
          </a:prstGeom>
          <a:noFill/>
        </p:spPr>
      </p:pic>
      <p:pic>
        <p:nvPicPr>
          <p:cNvPr id="4" name="Picture 6" descr="Файл:Flag of Nazi Germany (1933-1945)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335660"/>
            <a:ext cx="1296988" cy="7778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53998" y="2135188"/>
            <a:ext cx="36004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b="1" dirty="0" smtClean="0">
                <a:latin typeface="+mn-lt"/>
              </a:rPr>
              <a:t>Сталинградский фронт </a:t>
            </a:r>
            <a:r>
              <a:rPr lang="ru-RU" dirty="0" smtClean="0">
                <a:latin typeface="+mn-lt"/>
              </a:rPr>
              <a:t>(командующий — С. К. Тимошенко, с 23 июля — В. Н. </a:t>
            </a:r>
            <a:r>
              <a:rPr lang="ru-RU" dirty="0" err="1" smtClean="0">
                <a:latin typeface="+mn-lt"/>
              </a:rPr>
              <a:t>Гордов</a:t>
            </a:r>
            <a:r>
              <a:rPr lang="ru-RU" dirty="0" smtClean="0">
                <a:latin typeface="+mn-lt"/>
              </a:rPr>
              <a:t>). В него входили 62-я, 63-я, 64-я, 21-я, 28-я, 38-я и 57-я общевойсковые армии, 8-я воздушная армия и Волжская военная флотилия — 12 дивизий, в которых насчитывалось 160 тыс. человек, 2 200 орудий и миномётов, около 400 танков, 454 самолёта, 150—200 бомбардировщиков авиации дальнего действия и 60 истребителей войск ПВО</a:t>
            </a:r>
            <a:endParaRPr lang="ru-RU" sz="1600" dirty="0" smtClean="0">
              <a:latin typeface="+mn-lt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2276872"/>
            <a:ext cx="3672408" cy="2890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Группа армий «Б». </a:t>
            </a: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Для 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наступления на Сталинград была выделена 6- армия (командующий — Фридрих. Паулюс). В неё входило 13 дивизий, в которых насчитывалось около 270 тыс. человек, 3 тыс. орудий и миномётов и около 500 танков. Поддержку армии оказывал 4-й воздушный флот, в котором было до 1200 самолётов.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868363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Начало Сталинградской битвы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042541" y="1600527"/>
            <a:ext cx="3889499" cy="3610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indent="457200" eaLnBrk="0" hangingPunct="0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latin typeface="+mn-lt"/>
              </a:rPr>
              <a:t>17 июля 1942 года передовые части фашистской группы армий «Б» в большой излучине Дона встретились с войсками Сталинградского фронта. </a:t>
            </a:r>
            <a:endParaRPr lang="ru-RU" sz="2400" dirty="0" smtClean="0">
              <a:latin typeface="+mn-lt"/>
            </a:endParaRPr>
          </a:p>
          <a:p>
            <a:pPr indent="457200" eaLnBrk="0" hangingPunct="0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latin typeface="+mn-lt"/>
              </a:rPr>
              <a:t>Началась Сталинградская битва.</a:t>
            </a:r>
            <a:endParaRPr lang="ru-RU" sz="2400" dirty="0">
              <a:latin typeface="+mn-lt"/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340768"/>
            <a:ext cx="3744218" cy="2933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4571999" y="4375099"/>
            <a:ext cx="4319588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dirty="0">
                <a:latin typeface="+mn-lt"/>
              </a:rPr>
              <a:t>В штабе 62-й армии: </a:t>
            </a:r>
            <a:r>
              <a:rPr lang="ru-RU" sz="1600" dirty="0" err="1">
                <a:latin typeface="+mn-lt"/>
              </a:rPr>
              <a:t>Н.И.Крылов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В.И.Чуйков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К.А.Гуров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А.И.Родимцев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212725"/>
            <a:ext cx="8229600" cy="1190625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Сталинградская битва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 (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июль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1942-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февраль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1943г.г.)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95937" y="1700808"/>
            <a:ext cx="4701976" cy="3888432"/>
          </a:xfrm>
        </p:spPr>
        <p:txBody>
          <a:bodyPr/>
          <a:lstStyle/>
          <a:p>
            <a:pPr indent="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dirty="0" smtClean="0"/>
              <a:t>     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28 июня началось наступление группы армий «Юг». </a:t>
            </a:r>
            <a:endParaRPr lang="ru-RU" sz="2000" dirty="0" smtClean="0">
              <a:solidFill>
                <a:schemeClr val="bg1"/>
              </a:solidFill>
              <a:effectLst/>
            </a:endParaRPr>
          </a:p>
          <a:p>
            <a:pPr indent="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effectLst/>
              </a:rPr>
              <a:t>Наши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войска в середине июля 1942 года были вынуждены отойти к Воронежу, оставили Донбасс и заняли оборону в большой излучине Дона. </a:t>
            </a:r>
            <a:endParaRPr lang="ru-RU" sz="2000" dirty="0" smtClean="0">
              <a:solidFill>
                <a:schemeClr val="bg1"/>
              </a:solidFill>
              <a:effectLst/>
            </a:endParaRPr>
          </a:p>
          <a:p>
            <a:pPr indent="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effectLst/>
              </a:rPr>
              <a:t>Создалась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непосредственная угроза Сталинграду и Северному Кавказу. 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559392"/>
            <a:ext cx="2808312" cy="31657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«Ни шагу назад !»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99939" y="1314022"/>
            <a:ext cx="7704410" cy="1394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solidFill>
                  <a:srgbClr val="FFFFFF"/>
                </a:solidFill>
                <a:latin typeface="Times New Roman" pitchFamily="16" charset="0"/>
              </a:rPr>
              <a:t>   </a:t>
            </a:r>
            <a:r>
              <a:rPr lang="ru-RU" sz="2400" dirty="0">
                <a:latin typeface="+mn-lt"/>
              </a:rPr>
              <a:t>28 июля 1942 года Народный комиссар обороны СССР издал приказ № 227, вошедший в историю под названием</a:t>
            </a:r>
          </a:p>
          <a:p>
            <a:pPr algn="ctr" eaLnBrk="0" hangingPunct="0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>
                <a:latin typeface="+mn-lt"/>
              </a:rPr>
              <a:t> «Ни шагу назад!»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435" y="2841135"/>
            <a:ext cx="3889127" cy="2571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771800" y="5487634"/>
            <a:ext cx="43195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latin typeface="+mn-lt"/>
              </a:rPr>
              <a:t>Атака немецких танков отбита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863600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Оборона Сталинграда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43430" y="1196975"/>
            <a:ext cx="7057479" cy="2088009"/>
          </a:xfrm>
        </p:spPr>
        <p:txBody>
          <a:bodyPr/>
          <a:lstStyle/>
          <a:p>
            <a:pPr indent="-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/>
              <a:t>      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В обороне города огромную роль должны были сыграть заводы, особенно тракторный, «Красный Октябрь», «Баррикады», судоверфь.         </a:t>
            </a:r>
          </a:p>
          <a:p>
            <a:pPr indent="-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effectLst/>
              </a:rPr>
              <a:t>       Сталинградский тракторный приступил к выпуску танковых моторов, артиллерийских тягачей и средних танков Т-34. </a:t>
            </a:r>
          </a:p>
          <a:p>
            <a:pPr indent="-339725" eaLnBrk="1" hangingPunct="1"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 smtClean="0">
              <a:effectLst/>
              <a:latin typeface="Arial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67944" y="5600846"/>
            <a:ext cx="4356100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9725" algn="ctr">
              <a:spcBef>
                <a:spcPts val="45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     </a:t>
            </a:r>
            <a:r>
              <a:rPr lang="ru-RU" sz="1600" dirty="0">
                <a:latin typeface="+mn-lt"/>
              </a:rPr>
              <a:t>Танки с завода уходят на фронт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140968"/>
            <a:ext cx="3592540" cy="2376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" y="21040"/>
            <a:ext cx="9108213" cy="6815919"/>
          </a:xfrm>
          <a:prstGeom prst="rect">
            <a:avLst/>
          </a:prstGeom>
        </p:spPr>
      </p:pic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5076825" y="4652963"/>
            <a:ext cx="3609975" cy="220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9725"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      </a:t>
            </a:r>
            <a:r>
              <a:rPr lang="ru-RU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  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71600" y="3787394"/>
            <a:ext cx="7715200" cy="23722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339725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</a:rPr>
              <a:t>     </a:t>
            </a:r>
            <a:r>
              <a:rPr lang="ru-RU" sz="2000" dirty="0" smtClean="0">
                <a:latin typeface="+mn-lt"/>
              </a:rPr>
              <a:t>Пытаясь </a:t>
            </a:r>
            <a:r>
              <a:rPr lang="ru-RU" sz="2000" dirty="0">
                <a:latin typeface="+mn-lt"/>
              </a:rPr>
              <a:t>захватить город с ходу, фашистские орды бросили на Сталинград всю авиацию 4-ого воздушного флота.</a:t>
            </a:r>
          </a:p>
          <a:p>
            <a:pPr marL="342900" indent="339725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000" dirty="0">
                <a:latin typeface="+mn-lt"/>
              </a:rPr>
              <a:t>      23 августа враг обрушил на город первый бомбовый удар колоссальной силы. За несколько часов целые кварталы превратились в развалины. </a:t>
            </a:r>
          </a:p>
          <a:p>
            <a:pPr marL="342900" indent="-339725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400" dirty="0">
              <a:solidFill>
                <a:srgbClr val="FFFFFF"/>
              </a:solidFill>
            </a:endParaRPr>
          </a:p>
          <a:p>
            <a:pPr marL="342900" indent="-339725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400" dirty="0">
              <a:solidFill>
                <a:srgbClr val="FFFFFF"/>
              </a:solidFill>
              <a:latin typeface="Verdana" pitchFamily="32" charset="0"/>
            </a:endParaRPr>
          </a:p>
          <a:p>
            <a:pPr marL="342900" indent="-339725">
              <a:spcBef>
                <a:spcPts val="6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2400" dirty="0">
              <a:solidFill>
                <a:srgbClr val="FFFFFF"/>
              </a:solidFill>
              <a:latin typeface="Verdana" pitchFamily="32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1188" y="425450"/>
            <a:ext cx="813752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6" charset="0"/>
              </a:rPr>
              <a:t>Штурм Сталинграда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8968" y="1302343"/>
            <a:ext cx="5398864" cy="22430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1120</Words>
  <Application>Microsoft Office PowerPoint</Application>
  <PresentationFormat>Экран (4:3)</PresentationFormat>
  <Paragraphs>95</Paragraphs>
  <Slides>20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SimSun</vt:lpstr>
      <vt:lpstr>Arial</vt:lpstr>
      <vt:lpstr>Book Antiqua</vt:lpstr>
      <vt:lpstr>Lucida Sans</vt:lpstr>
      <vt:lpstr>Times New Roman</vt:lpstr>
      <vt:lpstr>Verdana</vt:lpstr>
      <vt:lpstr>Wingdings</vt:lpstr>
      <vt:lpstr>Wingdings 2</vt:lpstr>
      <vt:lpstr>Wingdings 3</vt:lpstr>
      <vt:lpstr>1_Апекс</vt:lpstr>
      <vt:lpstr>Апекс</vt:lpstr>
      <vt:lpstr>Презентация PowerPoint</vt:lpstr>
      <vt:lpstr>     Горит на земле Волгограда Вечный огонь солдатский –  Вечная слава тех, Кем фашизм, покоривший Европу, Был остановлен здесь  </vt:lpstr>
      <vt:lpstr>Начало войны</vt:lpstr>
      <vt:lpstr>Расстановка сил в Сталинградской оборонительной операции</vt:lpstr>
      <vt:lpstr>Начало Сталинградской битвы</vt:lpstr>
      <vt:lpstr>Сталинградская битва  (июль1942-февраль1943г.г.)</vt:lpstr>
      <vt:lpstr>«Ни шагу назад !»</vt:lpstr>
      <vt:lpstr>Оборона Сталинграда</vt:lpstr>
      <vt:lpstr>Презентация PowerPoint</vt:lpstr>
      <vt:lpstr>Презентация PowerPoint</vt:lpstr>
      <vt:lpstr>Боевые действия с 7 мая по 23 июля 1942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«Сталинградская и Курская битва-коренной перелом в ходе Великой Отечественной войны».</dc:title>
  <dc:creator>home</dc:creator>
  <cp:lastModifiedBy>Владимирович Сергей</cp:lastModifiedBy>
  <cp:revision>208</cp:revision>
  <cp:lastPrinted>1601-01-01T00:00:00Z</cp:lastPrinted>
  <dcterms:created xsi:type="dcterms:W3CDTF">2008-01-25T09:24:27Z</dcterms:created>
  <dcterms:modified xsi:type="dcterms:W3CDTF">2022-02-02T07:25:16Z</dcterms:modified>
</cp:coreProperties>
</file>